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4"/>
  </p:notesMasterIdLst>
  <p:sldIdLst>
    <p:sldId id="325" r:id="rId3"/>
    <p:sldId id="292" r:id="rId4"/>
    <p:sldId id="293" r:id="rId5"/>
    <p:sldId id="294" r:id="rId6"/>
    <p:sldId id="295" r:id="rId7"/>
    <p:sldId id="296" r:id="rId8"/>
    <p:sldId id="297" r:id="rId9"/>
    <p:sldId id="326"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298" r:id="rId31"/>
    <p:sldId id="348" r:id="rId32"/>
    <p:sldId id="300" r:id="rId33"/>
    <p:sldId id="301" r:id="rId34"/>
    <p:sldId id="349" r:id="rId35"/>
    <p:sldId id="351" r:id="rId36"/>
    <p:sldId id="350" r:id="rId37"/>
    <p:sldId id="304" r:id="rId38"/>
    <p:sldId id="305" r:id="rId39"/>
    <p:sldId id="307" r:id="rId40"/>
    <p:sldId id="352" r:id="rId41"/>
    <p:sldId id="353" r:id="rId42"/>
    <p:sldId id="354" r:id="rId43"/>
    <p:sldId id="355" r:id="rId44"/>
    <p:sldId id="356" r:id="rId45"/>
    <p:sldId id="324" r:id="rId46"/>
    <p:sldId id="357" r:id="rId47"/>
    <p:sldId id="358" r:id="rId48"/>
    <p:sldId id="359" r:id="rId49"/>
    <p:sldId id="360" r:id="rId50"/>
    <p:sldId id="361" r:id="rId51"/>
    <p:sldId id="362" r:id="rId52"/>
    <p:sldId id="320"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1C2"/>
    <a:srgbClr val="E46C0A"/>
    <a:srgbClr val="92D050"/>
    <a:srgbClr val="005EA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6964" autoAdjust="0"/>
    <p:restoredTop sz="78650" autoAdjust="0"/>
  </p:normalViewPr>
  <p:slideViewPr>
    <p:cSldViewPr>
      <p:cViewPr varScale="1">
        <p:scale>
          <a:sx n="79" d="100"/>
          <a:sy n="79" d="100"/>
        </p:scale>
        <p:origin x="-1134" y="-84"/>
      </p:cViewPr>
      <p:guideLst>
        <p:guide orient="horz" pos="2160"/>
        <p:guide pos="2880"/>
      </p:guideLst>
    </p:cSldViewPr>
  </p:slideViewPr>
  <p:outlineViewPr>
    <p:cViewPr>
      <p:scale>
        <a:sx n="33" d="100"/>
        <a:sy n="33" d="100"/>
      </p:scale>
      <p:origin x="12" y="398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_rels/viewProps.xml.rels><?xml version="1.0" encoding="UTF-8" standalone="yes"?>
<Relationships xmlns="http://schemas.openxmlformats.org/package/2006/relationships"><Relationship Id="rId8" Type="http://schemas.openxmlformats.org/officeDocument/2006/relationships/slide" Target="slides/slide22.xml"/><Relationship Id="rId13" Type="http://schemas.openxmlformats.org/officeDocument/2006/relationships/slide" Target="slides/slide36.xml"/><Relationship Id="rId18" Type="http://schemas.openxmlformats.org/officeDocument/2006/relationships/slide" Target="slides/slide50.xml"/><Relationship Id="rId3" Type="http://schemas.openxmlformats.org/officeDocument/2006/relationships/slide" Target="slides/slide3.xml"/><Relationship Id="rId7" Type="http://schemas.openxmlformats.org/officeDocument/2006/relationships/slide" Target="slides/slide7.xml"/><Relationship Id="rId12" Type="http://schemas.openxmlformats.org/officeDocument/2006/relationships/slide" Target="slides/slide32.xml"/><Relationship Id="rId17" Type="http://schemas.openxmlformats.org/officeDocument/2006/relationships/slide" Target="slides/slide45.xml"/><Relationship Id="rId2" Type="http://schemas.openxmlformats.org/officeDocument/2006/relationships/slide" Target="slides/slide2.xml"/><Relationship Id="rId16" Type="http://schemas.openxmlformats.org/officeDocument/2006/relationships/slide" Target="slides/slide44.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31.xml"/><Relationship Id="rId5" Type="http://schemas.openxmlformats.org/officeDocument/2006/relationships/slide" Target="slides/slide5.xml"/><Relationship Id="rId15" Type="http://schemas.openxmlformats.org/officeDocument/2006/relationships/slide" Target="slides/slide38.xml"/><Relationship Id="rId10" Type="http://schemas.openxmlformats.org/officeDocument/2006/relationships/slide" Target="slides/slide29.xml"/><Relationship Id="rId4" Type="http://schemas.openxmlformats.org/officeDocument/2006/relationships/slide" Target="slides/slide4.xml"/><Relationship Id="rId9" Type="http://schemas.openxmlformats.org/officeDocument/2006/relationships/slide" Target="slides/slide28.xml"/><Relationship Id="rId14"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27E16-D942-436A-B80B-B589A78AB668}" type="doc">
      <dgm:prSet loTypeId="urn:microsoft.com/office/officeart/2005/8/layout/radial6" loCatId="cycle" qsTypeId="urn:microsoft.com/office/officeart/2005/8/quickstyle/3d2" qsCatId="3D" csTypeId="urn:microsoft.com/office/officeart/2005/8/colors/colorful3" csCatId="colorful" phldr="1"/>
      <dgm:spPr/>
      <dgm:t>
        <a:bodyPr/>
        <a:lstStyle/>
        <a:p>
          <a:endParaRPr lang="zh-CN" altLang="en-US"/>
        </a:p>
      </dgm:t>
    </dgm:pt>
    <dgm:pt modelId="{C7C8B551-1FED-41E6-9EE9-5A7BDF294B5F}">
      <dgm:prSet phldrT="[文本]"/>
      <dgm:spPr/>
      <dgm:t>
        <a:bodyPr/>
        <a:lstStyle/>
        <a:p>
          <a:r>
            <a:rPr lang="zh-CN" altLang="en-US" dirty="0" smtClean="0">
              <a:latin typeface="黑体" pitchFamily="2" charset="-122"/>
              <a:ea typeface="黑体" pitchFamily="2" charset="-122"/>
            </a:rPr>
            <a:t>保险功能</a:t>
          </a:r>
          <a:endParaRPr lang="zh-CN" altLang="en-US" dirty="0">
            <a:latin typeface="黑体" pitchFamily="2" charset="-122"/>
            <a:ea typeface="黑体" pitchFamily="2" charset="-122"/>
          </a:endParaRPr>
        </a:p>
      </dgm:t>
    </dgm:pt>
    <dgm:pt modelId="{91389803-0F83-4325-8069-12E51DB59C42}" type="parTrans" cxnId="{AB2DD03F-BCCE-42B5-953A-B22A32BA2154}">
      <dgm:prSet/>
      <dgm:spPr/>
      <dgm:t>
        <a:bodyPr/>
        <a:lstStyle/>
        <a:p>
          <a:endParaRPr lang="zh-CN" altLang="en-US"/>
        </a:p>
      </dgm:t>
    </dgm:pt>
    <dgm:pt modelId="{E6702E53-1EAA-4CE5-A60B-C7081424F6DC}" type="sibTrans" cxnId="{AB2DD03F-BCCE-42B5-953A-B22A32BA2154}">
      <dgm:prSet/>
      <dgm:spPr/>
      <dgm:t>
        <a:bodyPr/>
        <a:lstStyle/>
        <a:p>
          <a:endParaRPr lang="zh-CN" altLang="en-US"/>
        </a:p>
      </dgm:t>
    </dgm:pt>
    <dgm:pt modelId="{3F49C2C7-077F-46BF-8B2B-469B25D41C30}">
      <dgm:prSet phldrT="[文本]"/>
      <dgm:spPr>
        <a:ln>
          <a:solidFill>
            <a:schemeClr val="accent1"/>
          </a:solidFill>
        </a:ln>
      </dgm:spPr>
      <dgm:t>
        <a:bodyPr/>
        <a:lstStyle/>
        <a:p>
          <a:r>
            <a:rPr lang="zh-CN" altLang="en-US" b="0" dirty="0" smtClean="0">
              <a:solidFill>
                <a:srgbClr val="B50069"/>
              </a:solidFill>
              <a:latin typeface="黑体" pitchFamily="2" charset="-122"/>
              <a:ea typeface="黑体" pitchFamily="2" charset="-122"/>
            </a:rPr>
            <a:t>理财储蓄</a:t>
          </a:r>
          <a:endParaRPr lang="zh-CN" altLang="en-US" b="0" dirty="0">
            <a:solidFill>
              <a:srgbClr val="B50069"/>
            </a:solidFill>
            <a:latin typeface="黑体" pitchFamily="2" charset="-122"/>
            <a:ea typeface="黑体" pitchFamily="2" charset="-122"/>
          </a:endParaRPr>
        </a:p>
      </dgm:t>
    </dgm:pt>
    <dgm:pt modelId="{B635AC33-1B56-47BA-BA0D-4BE7DF3A054F}" type="parTrans" cxnId="{67906EDD-E498-494C-9FD5-08157969F179}">
      <dgm:prSet/>
      <dgm:spPr/>
      <dgm:t>
        <a:bodyPr/>
        <a:lstStyle/>
        <a:p>
          <a:endParaRPr lang="zh-CN" altLang="en-US"/>
        </a:p>
      </dgm:t>
    </dgm:pt>
    <dgm:pt modelId="{0BF1B769-F5D3-495A-8210-F6E6A35143E7}" type="sibTrans" cxnId="{67906EDD-E498-494C-9FD5-08157969F179}">
      <dgm:prSet/>
      <dgm:spPr/>
      <dgm:t>
        <a:bodyPr/>
        <a:lstStyle/>
        <a:p>
          <a:endParaRPr lang="zh-CN" altLang="en-US"/>
        </a:p>
      </dgm:t>
    </dgm:pt>
    <dgm:pt modelId="{C48F1ECB-6C1D-403F-9555-0448EF95E244}">
      <dgm:prSet phldrT="[文本]"/>
      <dgm:spPr/>
      <dgm:t>
        <a:bodyPr/>
        <a:lstStyle/>
        <a:p>
          <a:r>
            <a:rPr lang="zh-CN" altLang="en-US" b="0" dirty="0" smtClean="0">
              <a:latin typeface="黑体" pitchFamily="2" charset="-122"/>
              <a:ea typeface="黑体" pitchFamily="2" charset="-122"/>
            </a:rPr>
            <a:t>社会稳定</a:t>
          </a:r>
          <a:endParaRPr lang="zh-CN" altLang="en-US" b="0" dirty="0">
            <a:latin typeface="黑体" pitchFamily="2" charset="-122"/>
            <a:ea typeface="黑体" pitchFamily="2" charset="-122"/>
          </a:endParaRPr>
        </a:p>
      </dgm:t>
    </dgm:pt>
    <dgm:pt modelId="{4F916F74-6871-426F-BE40-95C47D4BD6B3}" type="parTrans" cxnId="{5240BF90-AA4C-4B34-BBEC-98DA8AF9380B}">
      <dgm:prSet/>
      <dgm:spPr/>
      <dgm:t>
        <a:bodyPr/>
        <a:lstStyle/>
        <a:p>
          <a:endParaRPr lang="zh-CN" altLang="en-US"/>
        </a:p>
      </dgm:t>
    </dgm:pt>
    <dgm:pt modelId="{D204514B-2F0D-4E21-87FF-5317BEA659CA}" type="sibTrans" cxnId="{5240BF90-AA4C-4B34-BBEC-98DA8AF9380B}">
      <dgm:prSet/>
      <dgm:spPr/>
      <dgm:t>
        <a:bodyPr/>
        <a:lstStyle/>
        <a:p>
          <a:endParaRPr lang="zh-CN" altLang="en-US"/>
        </a:p>
      </dgm:t>
    </dgm:pt>
    <dgm:pt modelId="{0821981C-F40B-410B-B4B6-AB09481840C8}">
      <dgm:prSet phldrT="[文本]"/>
      <dgm:spPr/>
      <dgm:t>
        <a:bodyPr/>
        <a:lstStyle/>
        <a:p>
          <a:r>
            <a:rPr lang="zh-CN" altLang="en-US" dirty="0" smtClean="0">
              <a:latin typeface="黑体" pitchFamily="2" charset="-122"/>
              <a:ea typeface="黑体" pitchFamily="2" charset="-122"/>
            </a:rPr>
            <a:t>资产保全</a:t>
          </a:r>
          <a:endParaRPr lang="zh-CN" altLang="en-US" dirty="0">
            <a:latin typeface="黑体" pitchFamily="2" charset="-122"/>
            <a:ea typeface="黑体" pitchFamily="2" charset="-122"/>
          </a:endParaRPr>
        </a:p>
      </dgm:t>
    </dgm:pt>
    <dgm:pt modelId="{3F8263B5-4E25-40EB-AC84-213E58A463ED}" type="parTrans" cxnId="{6B531005-91A4-4BAA-BBFC-23C8DD13EFC0}">
      <dgm:prSet/>
      <dgm:spPr/>
      <dgm:t>
        <a:bodyPr/>
        <a:lstStyle/>
        <a:p>
          <a:endParaRPr lang="zh-CN" altLang="en-US"/>
        </a:p>
      </dgm:t>
    </dgm:pt>
    <dgm:pt modelId="{FDCFBDFF-C140-4485-A07D-ABB7C303FBEF}" type="sibTrans" cxnId="{6B531005-91A4-4BAA-BBFC-23C8DD13EFC0}">
      <dgm:prSet/>
      <dgm:spPr/>
      <dgm:t>
        <a:bodyPr/>
        <a:lstStyle/>
        <a:p>
          <a:endParaRPr lang="zh-CN" altLang="en-US"/>
        </a:p>
      </dgm:t>
    </dgm:pt>
    <dgm:pt modelId="{31C14BB8-0267-400F-9E60-EFF8332B05E8}">
      <dgm:prSet phldrT="[文本]"/>
      <dgm:spPr/>
      <dgm:t>
        <a:bodyPr/>
        <a:lstStyle/>
        <a:p>
          <a:r>
            <a:rPr lang="zh-CN" altLang="en-US" dirty="0" smtClean="0">
              <a:latin typeface="黑体" pitchFamily="2" charset="-122"/>
              <a:ea typeface="黑体" pitchFamily="2" charset="-122"/>
            </a:rPr>
            <a:t>经济补偿</a:t>
          </a:r>
          <a:endParaRPr lang="zh-CN" altLang="en-US" dirty="0">
            <a:latin typeface="黑体" pitchFamily="2" charset="-122"/>
            <a:ea typeface="黑体" pitchFamily="2" charset="-122"/>
          </a:endParaRPr>
        </a:p>
      </dgm:t>
    </dgm:pt>
    <dgm:pt modelId="{590D3611-4FDB-4DAE-A2E9-4535078963CB}" type="parTrans" cxnId="{6BD77629-E4E9-4CB2-AF6C-A33D8BB617D8}">
      <dgm:prSet/>
      <dgm:spPr/>
      <dgm:t>
        <a:bodyPr/>
        <a:lstStyle/>
        <a:p>
          <a:endParaRPr lang="zh-CN" altLang="en-US"/>
        </a:p>
      </dgm:t>
    </dgm:pt>
    <dgm:pt modelId="{20C5230C-D589-4BAA-8CED-BC153E29F3A9}" type="sibTrans" cxnId="{6BD77629-E4E9-4CB2-AF6C-A33D8BB617D8}">
      <dgm:prSet/>
      <dgm:spPr/>
      <dgm:t>
        <a:bodyPr/>
        <a:lstStyle/>
        <a:p>
          <a:endParaRPr lang="zh-CN" altLang="en-US"/>
        </a:p>
      </dgm:t>
    </dgm:pt>
    <dgm:pt modelId="{A487C2C3-6B56-4FBB-B417-8C9FB6C57C7F}" type="pres">
      <dgm:prSet presAssocID="{AB927E16-D942-436A-B80B-B589A78AB668}" presName="Name0" presStyleCnt="0">
        <dgm:presLayoutVars>
          <dgm:chMax val="1"/>
          <dgm:dir/>
          <dgm:animLvl val="ctr"/>
          <dgm:resizeHandles val="exact"/>
        </dgm:presLayoutVars>
      </dgm:prSet>
      <dgm:spPr/>
      <dgm:t>
        <a:bodyPr/>
        <a:lstStyle/>
        <a:p>
          <a:endParaRPr lang="zh-CN" altLang="en-US"/>
        </a:p>
      </dgm:t>
    </dgm:pt>
    <dgm:pt modelId="{53E6911A-31DD-4964-8AA3-1B92F5F4DA96}" type="pres">
      <dgm:prSet presAssocID="{C7C8B551-1FED-41E6-9EE9-5A7BDF294B5F}" presName="centerShape" presStyleLbl="node0" presStyleIdx="0" presStyleCnt="1"/>
      <dgm:spPr/>
      <dgm:t>
        <a:bodyPr/>
        <a:lstStyle/>
        <a:p>
          <a:endParaRPr lang="zh-CN" altLang="en-US"/>
        </a:p>
      </dgm:t>
    </dgm:pt>
    <dgm:pt modelId="{EBAA69C8-0703-42B7-8326-8C0EF14E5CA7}" type="pres">
      <dgm:prSet presAssocID="{3F49C2C7-077F-46BF-8B2B-469B25D41C30}" presName="node" presStyleLbl="node1" presStyleIdx="0" presStyleCnt="4" custRadScaleRad="100018" custRadScaleInc="-471">
        <dgm:presLayoutVars>
          <dgm:bulletEnabled val="1"/>
        </dgm:presLayoutVars>
      </dgm:prSet>
      <dgm:spPr/>
      <dgm:t>
        <a:bodyPr/>
        <a:lstStyle/>
        <a:p>
          <a:endParaRPr lang="zh-CN" altLang="en-US"/>
        </a:p>
      </dgm:t>
    </dgm:pt>
    <dgm:pt modelId="{7F976108-3211-4D6C-95B8-B4819B45836D}" type="pres">
      <dgm:prSet presAssocID="{3F49C2C7-077F-46BF-8B2B-469B25D41C30}" presName="dummy" presStyleCnt="0"/>
      <dgm:spPr/>
      <dgm:t>
        <a:bodyPr/>
        <a:lstStyle/>
        <a:p>
          <a:endParaRPr lang="zh-CN" altLang="en-US"/>
        </a:p>
      </dgm:t>
    </dgm:pt>
    <dgm:pt modelId="{6999B20E-7603-49D6-BC18-E48EAB0ABD53}" type="pres">
      <dgm:prSet presAssocID="{0BF1B769-F5D3-495A-8210-F6E6A35143E7}" presName="sibTrans" presStyleLbl="sibTrans2D1" presStyleIdx="0" presStyleCnt="4"/>
      <dgm:spPr/>
      <dgm:t>
        <a:bodyPr/>
        <a:lstStyle/>
        <a:p>
          <a:endParaRPr lang="zh-CN" altLang="en-US"/>
        </a:p>
      </dgm:t>
    </dgm:pt>
    <dgm:pt modelId="{DF1D202A-C9BC-4D36-B5B7-DB2AF58BD6D4}" type="pres">
      <dgm:prSet presAssocID="{C48F1ECB-6C1D-403F-9555-0448EF95E244}" presName="node" presStyleLbl="node1" presStyleIdx="1" presStyleCnt="4">
        <dgm:presLayoutVars>
          <dgm:bulletEnabled val="1"/>
        </dgm:presLayoutVars>
      </dgm:prSet>
      <dgm:spPr/>
      <dgm:t>
        <a:bodyPr/>
        <a:lstStyle/>
        <a:p>
          <a:endParaRPr lang="zh-CN" altLang="en-US"/>
        </a:p>
      </dgm:t>
    </dgm:pt>
    <dgm:pt modelId="{32CF23B8-0EF9-48B5-B43F-DBCA6933FEA9}" type="pres">
      <dgm:prSet presAssocID="{C48F1ECB-6C1D-403F-9555-0448EF95E244}" presName="dummy" presStyleCnt="0"/>
      <dgm:spPr/>
      <dgm:t>
        <a:bodyPr/>
        <a:lstStyle/>
        <a:p>
          <a:endParaRPr lang="zh-CN" altLang="en-US"/>
        </a:p>
      </dgm:t>
    </dgm:pt>
    <dgm:pt modelId="{15FE8571-075E-4C91-B442-8826D2F836A4}" type="pres">
      <dgm:prSet presAssocID="{D204514B-2F0D-4E21-87FF-5317BEA659CA}" presName="sibTrans" presStyleLbl="sibTrans2D1" presStyleIdx="1" presStyleCnt="4"/>
      <dgm:spPr/>
      <dgm:t>
        <a:bodyPr/>
        <a:lstStyle/>
        <a:p>
          <a:endParaRPr lang="zh-CN" altLang="en-US"/>
        </a:p>
      </dgm:t>
    </dgm:pt>
    <dgm:pt modelId="{42B21850-C8DB-4483-9948-D4C424C41841}" type="pres">
      <dgm:prSet presAssocID="{0821981C-F40B-410B-B4B6-AB09481840C8}" presName="node" presStyleLbl="node1" presStyleIdx="2" presStyleCnt="4">
        <dgm:presLayoutVars>
          <dgm:bulletEnabled val="1"/>
        </dgm:presLayoutVars>
      </dgm:prSet>
      <dgm:spPr/>
      <dgm:t>
        <a:bodyPr/>
        <a:lstStyle/>
        <a:p>
          <a:endParaRPr lang="zh-CN" altLang="en-US"/>
        </a:p>
      </dgm:t>
    </dgm:pt>
    <dgm:pt modelId="{AD18B617-3457-4D8B-89B6-EC39DF0F8D19}" type="pres">
      <dgm:prSet presAssocID="{0821981C-F40B-410B-B4B6-AB09481840C8}" presName="dummy" presStyleCnt="0"/>
      <dgm:spPr/>
      <dgm:t>
        <a:bodyPr/>
        <a:lstStyle/>
        <a:p>
          <a:endParaRPr lang="zh-CN" altLang="en-US"/>
        </a:p>
      </dgm:t>
    </dgm:pt>
    <dgm:pt modelId="{0C364225-5CBC-4F61-BFD5-4D9A2A83E60B}" type="pres">
      <dgm:prSet presAssocID="{FDCFBDFF-C140-4485-A07D-ABB7C303FBEF}" presName="sibTrans" presStyleLbl="sibTrans2D1" presStyleIdx="2" presStyleCnt="4"/>
      <dgm:spPr/>
      <dgm:t>
        <a:bodyPr/>
        <a:lstStyle/>
        <a:p>
          <a:endParaRPr lang="zh-CN" altLang="en-US"/>
        </a:p>
      </dgm:t>
    </dgm:pt>
    <dgm:pt modelId="{80DF4492-6B91-4966-AFEE-6CBF76BEFE59}" type="pres">
      <dgm:prSet presAssocID="{31C14BB8-0267-400F-9E60-EFF8332B05E8}" presName="node" presStyleLbl="node1" presStyleIdx="3" presStyleCnt="4">
        <dgm:presLayoutVars>
          <dgm:bulletEnabled val="1"/>
        </dgm:presLayoutVars>
      </dgm:prSet>
      <dgm:spPr/>
      <dgm:t>
        <a:bodyPr/>
        <a:lstStyle/>
        <a:p>
          <a:endParaRPr lang="zh-CN" altLang="en-US"/>
        </a:p>
      </dgm:t>
    </dgm:pt>
    <dgm:pt modelId="{4F8E721A-AE50-4D6D-B5AA-D1741E0174E7}" type="pres">
      <dgm:prSet presAssocID="{31C14BB8-0267-400F-9E60-EFF8332B05E8}" presName="dummy" presStyleCnt="0"/>
      <dgm:spPr/>
      <dgm:t>
        <a:bodyPr/>
        <a:lstStyle/>
        <a:p>
          <a:endParaRPr lang="zh-CN" altLang="en-US"/>
        </a:p>
      </dgm:t>
    </dgm:pt>
    <dgm:pt modelId="{BD2D22CC-8C17-4FC1-A930-453777156C40}" type="pres">
      <dgm:prSet presAssocID="{20C5230C-D589-4BAA-8CED-BC153E29F3A9}" presName="sibTrans" presStyleLbl="sibTrans2D1" presStyleIdx="3" presStyleCnt="4"/>
      <dgm:spPr/>
      <dgm:t>
        <a:bodyPr/>
        <a:lstStyle/>
        <a:p>
          <a:endParaRPr lang="zh-CN" altLang="en-US"/>
        </a:p>
      </dgm:t>
    </dgm:pt>
  </dgm:ptLst>
  <dgm:cxnLst>
    <dgm:cxn modelId="{0A06B093-45BE-4DF1-A2AB-F76EE0F8B8A5}" type="presOf" srcId="{31C14BB8-0267-400F-9E60-EFF8332B05E8}" destId="{80DF4492-6B91-4966-AFEE-6CBF76BEFE59}" srcOrd="0" destOrd="0" presId="urn:microsoft.com/office/officeart/2005/8/layout/radial6"/>
    <dgm:cxn modelId="{46A2E240-0AE5-4110-BE76-FAFDB6D51A64}" type="presOf" srcId="{20C5230C-D589-4BAA-8CED-BC153E29F3A9}" destId="{BD2D22CC-8C17-4FC1-A930-453777156C40}" srcOrd="0" destOrd="0" presId="urn:microsoft.com/office/officeart/2005/8/layout/radial6"/>
    <dgm:cxn modelId="{5240BF90-AA4C-4B34-BBEC-98DA8AF9380B}" srcId="{C7C8B551-1FED-41E6-9EE9-5A7BDF294B5F}" destId="{C48F1ECB-6C1D-403F-9555-0448EF95E244}" srcOrd="1" destOrd="0" parTransId="{4F916F74-6871-426F-BE40-95C47D4BD6B3}" sibTransId="{D204514B-2F0D-4E21-87FF-5317BEA659CA}"/>
    <dgm:cxn modelId="{6B531005-91A4-4BAA-BBFC-23C8DD13EFC0}" srcId="{C7C8B551-1FED-41E6-9EE9-5A7BDF294B5F}" destId="{0821981C-F40B-410B-B4B6-AB09481840C8}" srcOrd="2" destOrd="0" parTransId="{3F8263B5-4E25-40EB-AC84-213E58A463ED}" sibTransId="{FDCFBDFF-C140-4485-A07D-ABB7C303FBEF}"/>
    <dgm:cxn modelId="{FE354C60-0C11-4F49-A961-5C86A563273A}" type="presOf" srcId="{AB927E16-D942-436A-B80B-B589A78AB668}" destId="{A487C2C3-6B56-4FBB-B417-8C9FB6C57C7F}" srcOrd="0" destOrd="0" presId="urn:microsoft.com/office/officeart/2005/8/layout/radial6"/>
    <dgm:cxn modelId="{3FBF07AE-75C0-44E2-803F-FA923B4D8B19}" type="presOf" srcId="{3F49C2C7-077F-46BF-8B2B-469B25D41C30}" destId="{EBAA69C8-0703-42B7-8326-8C0EF14E5CA7}" srcOrd="0" destOrd="0" presId="urn:microsoft.com/office/officeart/2005/8/layout/radial6"/>
    <dgm:cxn modelId="{DA9A442F-8977-49E0-833E-B1907F3AA861}" type="presOf" srcId="{0821981C-F40B-410B-B4B6-AB09481840C8}" destId="{42B21850-C8DB-4483-9948-D4C424C41841}" srcOrd="0" destOrd="0" presId="urn:microsoft.com/office/officeart/2005/8/layout/radial6"/>
    <dgm:cxn modelId="{DD25E746-52C8-4DF5-A836-D01ADFAECE58}" type="presOf" srcId="{C7C8B551-1FED-41E6-9EE9-5A7BDF294B5F}" destId="{53E6911A-31DD-4964-8AA3-1B92F5F4DA96}" srcOrd="0" destOrd="0" presId="urn:microsoft.com/office/officeart/2005/8/layout/radial6"/>
    <dgm:cxn modelId="{67906EDD-E498-494C-9FD5-08157969F179}" srcId="{C7C8B551-1FED-41E6-9EE9-5A7BDF294B5F}" destId="{3F49C2C7-077F-46BF-8B2B-469B25D41C30}" srcOrd="0" destOrd="0" parTransId="{B635AC33-1B56-47BA-BA0D-4BE7DF3A054F}" sibTransId="{0BF1B769-F5D3-495A-8210-F6E6A35143E7}"/>
    <dgm:cxn modelId="{CF3E5698-F303-43BC-AF4E-41DC2E586AE3}" type="presOf" srcId="{D204514B-2F0D-4E21-87FF-5317BEA659CA}" destId="{15FE8571-075E-4C91-B442-8826D2F836A4}" srcOrd="0" destOrd="0" presId="urn:microsoft.com/office/officeart/2005/8/layout/radial6"/>
    <dgm:cxn modelId="{1642E091-8970-49FC-9E6F-90E620983C79}" type="presOf" srcId="{C48F1ECB-6C1D-403F-9555-0448EF95E244}" destId="{DF1D202A-C9BC-4D36-B5B7-DB2AF58BD6D4}" srcOrd="0" destOrd="0" presId="urn:microsoft.com/office/officeart/2005/8/layout/radial6"/>
    <dgm:cxn modelId="{AB2DD03F-BCCE-42B5-953A-B22A32BA2154}" srcId="{AB927E16-D942-436A-B80B-B589A78AB668}" destId="{C7C8B551-1FED-41E6-9EE9-5A7BDF294B5F}" srcOrd="0" destOrd="0" parTransId="{91389803-0F83-4325-8069-12E51DB59C42}" sibTransId="{E6702E53-1EAA-4CE5-A60B-C7081424F6DC}"/>
    <dgm:cxn modelId="{394231BD-39AC-4B8E-B2C9-135C51960FB0}" type="presOf" srcId="{0BF1B769-F5D3-495A-8210-F6E6A35143E7}" destId="{6999B20E-7603-49D6-BC18-E48EAB0ABD53}" srcOrd="0" destOrd="0" presId="urn:microsoft.com/office/officeart/2005/8/layout/radial6"/>
    <dgm:cxn modelId="{0D533A0A-7929-49B6-B4B3-B7ABFBC7F456}" type="presOf" srcId="{FDCFBDFF-C140-4485-A07D-ABB7C303FBEF}" destId="{0C364225-5CBC-4F61-BFD5-4D9A2A83E60B}" srcOrd="0" destOrd="0" presId="urn:microsoft.com/office/officeart/2005/8/layout/radial6"/>
    <dgm:cxn modelId="{6BD77629-E4E9-4CB2-AF6C-A33D8BB617D8}" srcId="{C7C8B551-1FED-41E6-9EE9-5A7BDF294B5F}" destId="{31C14BB8-0267-400F-9E60-EFF8332B05E8}" srcOrd="3" destOrd="0" parTransId="{590D3611-4FDB-4DAE-A2E9-4535078963CB}" sibTransId="{20C5230C-D589-4BAA-8CED-BC153E29F3A9}"/>
    <dgm:cxn modelId="{3A582D70-7617-47B8-96E7-AF7D452F10DA}" type="presParOf" srcId="{A487C2C3-6B56-4FBB-B417-8C9FB6C57C7F}" destId="{53E6911A-31DD-4964-8AA3-1B92F5F4DA96}" srcOrd="0" destOrd="0" presId="urn:microsoft.com/office/officeart/2005/8/layout/radial6"/>
    <dgm:cxn modelId="{03F4C775-47AB-45E8-9AA7-24AB56470352}" type="presParOf" srcId="{A487C2C3-6B56-4FBB-B417-8C9FB6C57C7F}" destId="{EBAA69C8-0703-42B7-8326-8C0EF14E5CA7}" srcOrd="1" destOrd="0" presId="urn:microsoft.com/office/officeart/2005/8/layout/radial6"/>
    <dgm:cxn modelId="{CD19913E-CD72-4446-8D40-F98D17ECFF26}" type="presParOf" srcId="{A487C2C3-6B56-4FBB-B417-8C9FB6C57C7F}" destId="{7F976108-3211-4D6C-95B8-B4819B45836D}" srcOrd="2" destOrd="0" presId="urn:microsoft.com/office/officeart/2005/8/layout/radial6"/>
    <dgm:cxn modelId="{0D141C23-371C-4717-A648-C7F30C810DF3}" type="presParOf" srcId="{A487C2C3-6B56-4FBB-B417-8C9FB6C57C7F}" destId="{6999B20E-7603-49D6-BC18-E48EAB0ABD53}" srcOrd="3" destOrd="0" presId="urn:microsoft.com/office/officeart/2005/8/layout/radial6"/>
    <dgm:cxn modelId="{0DA64B2D-2828-43C6-8296-FDF80B85207F}" type="presParOf" srcId="{A487C2C3-6B56-4FBB-B417-8C9FB6C57C7F}" destId="{DF1D202A-C9BC-4D36-B5B7-DB2AF58BD6D4}" srcOrd="4" destOrd="0" presId="urn:microsoft.com/office/officeart/2005/8/layout/radial6"/>
    <dgm:cxn modelId="{00D37A1E-E630-4DA8-BB1A-34AE333CFA72}" type="presParOf" srcId="{A487C2C3-6B56-4FBB-B417-8C9FB6C57C7F}" destId="{32CF23B8-0EF9-48B5-B43F-DBCA6933FEA9}" srcOrd="5" destOrd="0" presId="urn:microsoft.com/office/officeart/2005/8/layout/radial6"/>
    <dgm:cxn modelId="{35FB130D-5C1A-4905-B350-34735E3AED77}" type="presParOf" srcId="{A487C2C3-6B56-4FBB-B417-8C9FB6C57C7F}" destId="{15FE8571-075E-4C91-B442-8826D2F836A4}" srcOrd="6" destOrd="0" presId="urn:microsoft.com/office/officeart/2005/8/layout/radial6"/>
    <dgm:cxn modelId="{8DF193F9-A823-4CD2-9ABA-DC4483CD5048}" type="presParOf" srcId="{A487C2C3-6B56-4FBB-B417-8C9FB6C57C7F}" destId="{42B21850-C8DB-4483-9948-D4C424C41841}" srcOrd="7" destOrd="0" presId="urn:microsoft.com/office/officeart/2005/8/layout/radial6"/>
    <dgm:cxn modelId="{BBA26510-7F2E-4C95-ADAD-5AC00CE51729}" type="presParOf" srcId="{A487C2C3-6B56-4FBB-B417-8C9FB6C57C7F}" destId="{AD18B617-3457-4D8B-89B6-EC39DF0F8D19}" srcOrd="8" destOrd="0" presId="urn:microsoft.com/office/officeart/2005/8/layout/radial6"/>
    <dgm:cxn modelId="{62B6EE01-EA03-43D3-AF8B-620EC21D0F66}" type="presParOf" srcId="{A487C2C3-6B56-4FBB-B417-8C9FB6C57C7F}" destId="{0C364225-5CBC-4F61-BFD5-4D9A2A83E60B}" srcOrd="9" destOrd="0" presId="urn:microsoft.com/office/officeart/2005/8/layout/radial6"/>
    <dgm:cxn modelId="{A324E043-4CAF-4D9D-8465-E481588626F4}" type="presParOf" srcId="{A487C2C3-6B56-4FBB-B417-8C9FB6C57C7F}" destId="{80DF4492-6B91-4966-AFEE-6CBF76BEFE59}" srcOrd="10" destOrd="0" presId="urn:microsoft.com/office/officeart/2005/8/layout/radial6"/>
    <dgm:cxn modelId="{E49F4DBA-F9AE-4426-881B-267ED89C19EB}" type="presParOf" srcId="{A487C2C3-6B56-4FBB-B417-8C9FB6C57C7F}" destId="{4F8E721A-AE50-4D6D-B5AA-D1741E0174E7}" srcOrd="11" destOrd="0" presId="urn:microsoft.com/office/officeart/2005/8/layout/radial6"/>
    <dgm:cxn modelId="{2F82D98F-6443-47D6-9809-E547584C2DFD}" type="presParOf" srcId="{A487C2C3-6B56-4FBB-B417-8C9FB6C57C7F}" destId="{BD2D22CC-8C17-4FC1-A930-453777156C40}" srcOrd="12" destOrd="0" presId="urn:microsoft.com/office/officeart/2005/8/layout/radial6"/>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D22CC-8C17-4FC1-A930-453777156C40}">
      <dsp:nvSpPr>
        <dsp:cNvPr id="0" name=""/>
        <dsp:cNvSpPr/>
      </dsp:nvSpPr>
      <dsp:spPr>
        <a:xfrm>
          <a:off x="824593" y="464287"/>
          <a:ext cx="3103340" cy="3103340"/>
        </a:xfrm>
        <a:prstGeom prst="blockArc">
          <a:avLst>
            <a:gd name="adj1" fmla="val 10799397"/>
            <a:gd name="adj2" fmla="val 16191521"/>
            <a:gd name="adj3" fmla="val 4643"/>
          </a:avLst>
        </a:prstGeom>
        <a:solidFill>
          <a:schemeClr val="accent3">
            <a:hueOff val="11250264"/>
            <a:satOff val="-16880"/>
            <a:lumOff val="-2745"/>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C364225-5CBC-4F61-BFD5-4D9A2A83E60B}">
      <dsp:nvSpPr>
        <dsp:cNvPr id="0" name=""/>
        <dsp:cNvSpPr/>
      </dsp:nvSpPr>
      <dsp:spPr>
        <a:xfrm>
          <a:off x="824593" y="464553"/>
          <a:ext cx="3103340" cy="3103340"/>
        </a:xfrm>
        <a:prstGeom prst="blockArc">
          <a:avLst>
            <a:gd name="adj1" fmla="val 5400000"/>
            <a:gd name="adj2" fmla="val 10800000"/>
            <a:gd name="adj3" fmla="val 4643"/>
          </a:avLst>
        </a:prstGeom>
        <a:solidFill>
          <a:schemeClr val="accent3">
            <a:hueOff val="7500176"/>
            <a:satOff val="-11253"/>
            <a:lumOff val="-183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5FE8571-075E-4C91-B442-8826D2F836A4}">
      <dsp:nvSpPr>
        <dsp:cNvPr id="0" name=""/>
        <dsp:cNvSpPr/>
      </dsp:nvSpPr>
      <dsp:spPr>
        <a:xfrm>
          <a:off x="824593" y="464553"/>
          <a:ext cx="3103340" cy="3103340"/>
        </a:xfrm>
        <a:prstGeom prst="blockArc">
          <a:avLst>
            <a:gd name="adj1" fmla="val 0"/>
            <a:gd name="adj2" fmla="val 5400000"/>
            <a:gd name="adj3" fmla="val 4643"/>
          </a:avLst>
        </a:prstGeom>
        <a:solidFill>
          <a:schemeClr val="accent3">
            <a:hueOff val="3750088"/>
            <a:satOff val="-5627"/>
            <a:lumOff val="-915"/>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999B20E-7603-49D6-BC18-E48EAB0ABD53}">
      <dsp:nvSpPr>
        <dsp:cNvPr id="0" name=""/>
        <dsp:cNvSpPr/>
      </dsp:nvSpPr>
      <dsp:spPr>
        <a:xfrm>
          <a:off x="824593" y="464287"/>
          <a:ext cx="3103340" cy="3103340"/>
        </a:xfrm>
        <a:prstGeom prst="blockArc">
          <a:avLst>
            <a:gd name="adj1" fmla="val 16191520"/>
            <a:gd name="adj2" fmla="val 603"/>
            <a:gd name="adj3" fmla="val 4643"/>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3E6911A-31DD-4964-8AA3-1B92F5F4DA96}">
      <dsp:nvSpPr>
        <dsp:cNvPr id="0" name=""/>
        <dsp:cNvSpPr/>
      </dsp:nvSpPr>
      <dsp:spPr>
        <a:xfrm>
          <a:off x="1661528" y="1301488"/>
          <a:ext cx="1429471" cy="142947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zh-CN" altLang="en-US" sz="3100" kern="1200" dirty="0" smtClean="0">
              <a:latin typeface="黑体" pitchFamily="2" charset="-122"/>
              <a:ea typeface="黑体" pitchFamily="2" charset="-122"/>
            </a:rPr>
            <a:t>保险功能</a:t>
          </a:r>
          <a:endParaRPr lang="zh-CN" altLang="en-US" sz="3100" kern="1200" dirty="0">
            <a:latin typeface="黑体" pitchFamily="2" charset="-122"/>
            <a:ea typeface="黑体" pitchFamily="2" charset="-122"/>
          </a:endParaRPr>
        </a:p>
      </dsp:txBody>
      <dsp:txXfrm>
        <a:off x="1870869" y="1510829"/>
        <a:ext cx="1010789" cy="1010789"/>
      </dsp:txXfrm>
    </dsp:sp>
    <dsp:sp modelId="{EBAA69C8-0703-42B7-8326-8C0EF14E5CA7}">
      <dsp:nvSpPr>
        <dsp:cNvPr id="0" name=""/>
        <dsp:cNvSpPr/>
      </dsp:nvSpPr>
      <dsp:spPr>
        <a:xfrm>
          <a:off x="1872210" y="0"/>
          <a:ext cx="1000629" cy="1000629"/>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solidFill>
            <a:schemeClr val="accent1"/>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b="0" kern="1200" dirty="0" smtClean="0">
              <a:solidFill>
                <a:srgbClr val="B50069"/>
              </a:solidFill>
              <a:latin typeface="黑体" pitchFamily="2" charset="-122"/>
              <a:ea typeface="黑体" pitchFamily="2" charset="-122"/>
            </a:rPr>
            <a:t>理财储蓄</a:t>
          </a:r>
          <a:endParaRPr lang="zh-CN" altLang="en-US" sz="2100" b="0" kern="1200" dirty="0">
            <a:solidFill>
              <a:srgbClr val="B50069"/>
            </a:solidFill>
            <a:latin typeface="黑体" pitchFamily="2" charset="-122"/>
            <a:ea typeface="黑体" pitchFamily="2" charset="-122"/>
          </a:endParaRPr>
        </a:p>
      </dsp:txBody>
      <dsp:txXfrm>
        <a:off x="2018749" y="146539"/>
        <a:ext cx="707551" cy="707551"/>
      </dsp:txXfrm>
    </dsp:sp>
    <dsp:sp modelId="{DF1D202A-C9BC-4D36-B5B7-DB2AF58BD6D4}">
      <dsp:nvSpPr>
        <dsp:cNvPr id="0" name=""/>
        <dsp:cNvSpPr/>
      </dsp:nvSpPr>
      <dsp:spPr>
        <a:xfrm>
          <a:off x="3391596" y="1515909"/>
          <a:ext cx="1000629" cy="1000629"/>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b="0" kern="1200" dirty="0" smtClean="0">
              <a:latin typeface="黑体" pitchFamily="2" charset="-122"/>
              <a:ea typeface="黑体" pitchFamily="2" charset="-122"/>
            </a:rPr>
            <a:t>社会稳定</a:t>
          </a:r>
          <a:endParaRPr lang="zh-CN" altLang="en-US" sz="2100" b="0" kern="1200" dirty="0">
            <a:latin typeface="黑体" pitchFamily="2" charset="-122"/>
            <a:ea typeface="黑体" pitchFamily="2" charset="-122"/>
          </a:endParaRPr>
        </a:p>
      </dsp:txBody>
      <dsp:txXfrm>
        <a:off x="3538135" y="1662448"/>
        <a:ext cx="707551" cy="707551"/>
      </dsp:txXfrm>
    </dsp:sp>
    <dsp:sp modelId="{42B21850-C8DB-4483-9948-D4C424C41841}">
      <dsp:nvSpPr>
        <dsp:cNvPr id="0" name=""/>
        <dsp:cNvSpPr/>
      </dsp:nvSpPr>
      <dsp:spPr>
        <a:xfrm>
          <a:off x="1875949" y="3031556"/>
          <a:ext cx="1000629" cy="1000629"/>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latin typeface="黑体" pitchFamily="2" charset="-122"/>
              <a:ea typeface="黑体" pitchFamily="2" charset="-122"/>
            </a:rPr>
            <a:t>资产保全</a:t>
          </a:r>
          <a:endParaRPr lang="zh-CN" altLang="en-US" sz="2100" kern="1200" dirty="0">
            <a:latin typeface="黑体" pitchFamily="2" charset="-122"/>
            <a:ea typeface="黑体" pitchFamily="2" charset="-122"/>
          </a:endParaRPr>
        </a:p>
      </dsp:txBody>
      <dsp:txXfrm>
        <a:off x="2022488" y="3178095"/>
        <a:ext cx="707551" cy="707551"/>
      </dsp:txXfrm>
    </dsp:sp>
    <dsp:sp modelId="{80DF4492-6B91-4966-AFEE-6CBF76BEFE59}">
      <dsp:nvSpPr>
        <dsp:cNvPr id="0" name=""/>
        <dsp:cNvSpPr/>
      </dsp:nvSpPr>
      <dsp:spPr>
        <a:xfrm>
          <a:off x="360301" y="1515909"/>
          <a:ext cx="1000629" cy="1000629"/>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latin typeface="黑体" pitchFamily="2" charset="-122"/>
              <a:ea typeface="黑体" pitchFamily="2" charset="-122"/>
            </a:rPr>
            <a:t>经济补偿</a:t>
          </a:r>
          <a:endParaRPr lang="zh-CN" altLang="en-US" sz="2100" kern="1200" dirty="0">
            <a:latin typeface="黑体" pitchFamily="2" charset="-122"/>
            <a:ea typeface="黑体" pitchFamily="2" charset="-122"/>
          </a:endParaRPr>
        </a:p>
      </dsp:txBody>
      <dsp:txXfrm>
        <a:off x="506840" y="1662448"/>
        <a:ext cx="707551" cy="70755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79DB6D-B3AB-4C7D-AC50-E20303076ED1}" type="datetimeFigureOut">
              <a:rPr lang="zh-CN" altLang="en-US" smtClean="0"/>
              <a:pPr/>
              <a:t>2016/5/3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9A8DEB-3AB7-4801-85F9-2369B6397483}" type="slidenum">
              <a:rPr lang="zh-CN" altLang="en-US" smtClean="0"/>
              <a:pPr/>
              <a:t>‹#›</a:t>
            </a:fld>
            <a:endParaRPr lang="zh-CN" altLang="en-US"/>
          </a:p>
        </p:txBody>
      </p:sp>
    </p:spTree>
    <p:extLst>
      <p:ext uri="{BB962C8B-B14F-4D97-AF65-F5344CB8AC3E}">
        <p14:creationId xmlns="" xmlns:p14="http://schemas.microsoft.com/office/powerpoint/2010/main" val="2500357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1</a:t>
            </a:fld>
            <a:endParaRPr lang="zh-CN" altLang="en-US"/>
          </a:p>
        </p:txBody>
      </p:sp>
    </p:spTree>
    <p:extLst>
      <p:ext uri="{BB962C8B-B14F-4D97-AF65-F5344CB8AC3E}">
        <p14:creationId xmlns="" xmlns:p14="http://schemas.microsoft.com/office/powerpoint/2010/main" val="3265387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eaLnBrk="1" latinLnBrk="0" hangingPunct="1"/>
            <a:r>
              <a:rPr lang="zh-CN" altLang="en-US" dirty="0" smtClean="0"/>
              <a:t>意外险</a:t>
            </a:r>
            <a:r>
              <a:rPr lang="en-US" altLang="zh-CN" dirty="0" smtClean="0"/>
              <a:t/>
            </a:r>
            <a:br>
              <a:rPr lang="en-US" altLang="zh-CN" dirty="0" smtClean="0"/>
            </a:br>
            <a:r>
              <a:rPr lang="zh-CN" altLang="zh-CN" sz="1200" b="1" kern="1200" dirty="0" smtClean="0">
                <a:solidFill>
                  <a:schemeClr val="tx1">
                    <a:lumMod val="75000"/>
                    <a:lumOff val="25000"/>
                  </a:schemeClr>
                </a:solidFill>
                <a:effectLst/>
              </a:rPr>
              <a:t>（</a:t>
            </a:r>
            <a:r>
              <a:rPr lang="en-US" altLang="zh-CN" sz="1200" b="1" kern="1200" dirty="0" smtClean="0">
                <a:solidFill>
                  <a:schemeClr val="tx1">
                    <a:lumMod val="75000"/>
                    <a:lumOff val="25000"/>
                  </a:schemeClr>
                </a:solidFill>
                <a:effectLst/>
              </a:rPr>
              <a:t>1</a:t>
            </a:r>
            <a:r>
              <a:rPr lang="zh-CN" altLang="zh-CN" sz="1200" b="1" kern="1200" dirty="0" smtClean="0">
                <a:solidFill>
                  <a:schemeClr val="tx1">
                    <a:lumMod val="75000"/>
                    <a:lumOff val="25000"/>
                  </a:schemeClr>
                </a:solidFill>
                <a:effectLst/>
              </a:rPr>
              <a:t>）普通意外伤害保险；</a:t>
            </a:r>
            <a:endParaRPr lang="zh-CN" altLang="zh-CN" sz="1200" dirty="0" smtClean="0">
              <a:effectLst/>
            </a:endParaRPr>
          </a:p>
          <a:p>
            <a:pPr algn="l" rtl="0" eaLnBrk="1" latinLnBrk="0" hangingPunct="1"/>
            <a:r>
              <a:rPr lang="zh-CN" altLang="zh-CN" sz="1200" b="1" kern="1200" dirty="0" smtClean="0">
                <a:solidFill>
                  <a:schemeClr val="tx1">
                    <a:lumMod val="75000"/>
                    <a:lumOff val="25000"/>
                  </a:schemeClr>
                </a:solidFill>
                <a:effectLst/>
              </a:rPr>
              <a:t>（</a:t>
            </a:r>
            <a:r>
              <a:rPr lang="en-US" altLang="zh-CN" sz="1200" b="1" kern="1200" dirty="0" smtClean="0">
                <a:solidFill>
                  <a:schemeClr val="tx1">
                    <a:lumMod val="75000"/>
                    <a:lumOff val="25000"/>
                  </a:schemeClr>
                </a:solidFill>
                <a:effectLst/>
              </a:rPr>
              <a:t>2</a:t>
            </a:r>
            <a:r>
              <a:rPr lang="zh-CN" altLang="zh-CN" sz="1200" b="1" kern="1200" dirty="0" smtClean="0">
                <a:solidFill>
                  <a:schemeClr val="tx1">
                    <a:lumMod val="75000"/>
                    <a:lumOff val="25000"/>
                  </a:schemeClr>
                </a:solidFill>
                <a:effectLst/>
              </a:rPr>
              <a:t>）特种意外伤害保险。</a:t>
            </a:r>
            <a:endParaRPr lang="zh-CN" altLang="zh-CN" sz="1200" dirty="0" smtClean="0">
              <a:effectLst/>
            </a:endParaRPr>
          </a:p>
          <a:p>
            <a:pPr algn="l"/>
            <a:r>
              <a:rPr lang="en-US" altLang="zh-CN" sz="1200" dirty="0" smtClean="0"/>
              <a:t/>
            </a:r>
            <a:br>
              <a:rPr lang="en-US" altLang="zh-CN" sz="1200" dirty="0" smtClean="0"/>
            </a:br>
            <a:r>
              <a:rPr lang="en-US" altLang="zh-CN" sz="1200" dirty="0" smtClean="0"/>
              <a:t/>
            </a:r>
            <a:br>
              <a:rPr lang="en-US" altLang="zh-CN" sz="1200" dirty="0" smtClean="0"/>
            </a:br>
            <a:r>
              <a:rPr lang="zh-CN" altLang="en-US" sz="1200" dirty="0" smtClean="0"/>
              <a:t>什么是意外：非故意、外在因素引起、</a:t>
            </a:r>
            <a:r>
              <a:rPr lang="en-US" altLang="zh-CN" sz="1200" dirty="0" smtClean="0"/>
              <a:t>XXX</a:t>
            </a:r>
            <a:br>
              <a:rPr lang="en-US" altLang="zh-CN" sz="1200" dirty="0" smtClean="0"/>
            </a:br>
            <a:r>
              <a:rPr lang="en-US" altLang="zh-CN" sz="1200" dirty="0" smtClean="0"/>
              <a:t/>
            </a:r>
            <a:br>
              <a:rPr lang="en-US" altLang="zh-CN" sz="1200" dirty="0" smtClean="0"/>
            </a:br>
            <a:r>
              <a:rPr lang="zh-CN" altLang="en-US" sz="1200" dirty="0" smtClean="0"/>
              <a:t>猫爪狗咬，跌打损伤</a:t>
            </a:r>
            <a:r>
              <a:rPr lang="en-US" altLang="zh-CN" sz="1200" dirty="0" smtClean="0"/>
              <a:t/>
            </a:r>
            <a:br>
              <a:rPr lang="en-US" altLang="zh-CN" sz="1200" dirty="0" smtClean="0"/>
            </a:br>
            <a:r>
              <a:rPr lang="en-US" altLang="zh-CN" sz="1200" dirty="0" smtClean="0"/>
              <a:t/>
            </a:r>
            <a:br>
              <a:rPr lang="en-US" altLang="zh-CN" sz="1200" dirty="0" smtClean="0"/>
            </a:br>
            <a:r>
              <a:rPr lang="zh-CN" altLang="en-US" sz="1200" dirty="0" smtClean="0"/>
              <a:t>走楼梯下楼，不小心把自己绊倒，是意外</a:t>
            </a:r>
            <a:r>
              <a:rPr lang="en-US" altLang="zh-CN" sz="1200" dirty="0" smtClean="0"/>
              <a:t/>
            </a:r>
            <a:br>
              <a:rPr lang="en-US" altLang="zh-CN" sz="1200" dirty="0" smtClean="0"/>
            </a:br>
            <a:r>
              <a:rPr lang="zh-CN" altLang="en-US" sz="1200" dirty="0" smtClean="0"/>
              <a:t>猝死不是意外，是身体自身问题</a:t>
            </a:r>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36</a:t>
            </a:fld>
            <a:endParaRPr lang="zh-CN" altLang="en-US"/>
          </a:p>
        </p:txBody>
      </p:sp>
    </p:spTree>
    <p:extLst>
      <p:ext uri="{BB962C8B-B14F-4D97-AF65-F5344CB8AC3E}">
        <p14:creationId xmlns="" xmlns:p14="http://schemas.microsoft.com/office/powerpoint/2010/main" val="649396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、疾病保险是一次性给付，而且是提前给付，不管这个病要花多少钱</a:t>
            </a:r>
            <a:endParaRPr lang="en-US" altLang="zh-CN" dirty="0" smtClean="0"/>
          </a:p>
          <a:p>
            <a:endParaRPr lang="en-US" altLang="zh-CN" dirty="0" smtClean="0"/>
          </a:p>
          <a:p>
            <a:r>
              <a:rPr lang="en-US" altLang="zh-CN" dirty="0" smtClean="0"/>
              <a:t>2</a:t>
            </a:r>
            <a:r>
              <a:rPr lang="zh-CN" altLang="en-US" dirty="0" smtClean="0"/>
              <a:t>、医疗保险是报销型，补偿因看病带来的费用支出，实际支出多少赔多少</a:t>
            </a:r>
            <a:endParaRPr lang="en-US" altLang="zh-CN" dirty="0" smtClean="0"/>
          </a:p>
          <a:p>
            <a:endParaRPr lang="en-US" altLang="zh-CN" dirty="0" smtClean="0"/>
          </a:p>
          <a:p>
            <a:r>
              <a:rPr lang="en-US" altLang="zh-CN" dirty="0" smtClean="0"/>
              <a:t>3</a:t>
            </a:r>
            <a:r>
              <a:rPr lang="zh-CN" altLang="en-US" dirty="0" smtClean="0"/>
              <a:t>、收入保障保险，固定</a:t>
            </a:r>
            <a:r>
              <a:rPr lang="en-US" altLang="zh-CN" dirty="0" smtClean="0"/>
              <a:t>1</a:t>
            </a:r>
            <a:r>
              <a:rPr lang="zh-CN" altLang="en-US" dirty="0" smtClean="0"/>
              <a:t>天几十元，类似。买贵一点，每天可补偿额度就高一点。</a:t>
            </a:r>
            <a:endParaRPr lang="en-US" altLang="zh-CN" dirty="0" smtClean="0"/>
          </a:p>
          <a:p>
            <a:endParaRPr lang="en-US" altLang="zh-CN" dirty="0" smtClean="0"/>
          </a:p>
          <a:p>
            <a:endParaRPr lang="en-US" altLang="zh-CN" dirty="0" smtClean="0"/>
          </a:p>
          <a:p>
            <a:r>
              <a:rPr lang="zh-CN" altLang="en-US" dirty="0" smtClean="0"/>
              <a:t>这个跟社保有什么区别？</a:t>
            </a:r>
            <a:endParaRPr lang="en-US" altLang="zh-CN" dirty="0" smtClean="0"/>
          </a:p>
          <a:p>
            <a:r>
              <a:rPr lang="zh-CN" altLang="en-US" dirty="0" smtClean="0"/>
              <a:t>公共账户、个人账户（自己给一点，单位给一点，花的也是自己的钱）</a:t>
            </a:r>
            <a:endParaRPr lang="en-US" altLang="zh-CN" dirty="0" smtClean="0"/>
          </a:p>
          <a:p>
            <a:r>
              <a:rPr lang="zh-CN" altLang="en-US" dirty="0" smtClean="0"/>
              <a:t>报销性质，和预付性质</a:t>
            </a:r>
            <a:endParaRPr lang="en-US" altLang="zh-CN" dirty="0" smtClean="0"/>
          </a:p>
          <a:p>
            <a:endParaRPr lang="en-US" altLang="zh-CN" dirty="0" smtClean="0"/>
          </a:p>
          <a:p>
            <a:r>
              <a:rPr lang="zh-CN" altLang="en-US" dirty="0" smtClean="0"/>
              <a:t>社保的重要性（我妈妈的例子，最好先了解当地的社保政策）</a:t>
            </a:r>
          </a:p>
          <a:p>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37</a:t>
            </a:fld>
            <a:endParaRPr lang="zh-CN" altLang="en-US"/>
          </a:p>
        </p:txBody>
      </p:sp>
    </p:spTree>
    <p:extLst>
      <p:ext uri="{BB962C8B-B14F-4D97-AF65-F5344CB8AC3E}">
        <p14:creationId xmlns="" xmlns:p14="http://schemas.microsoft.com/office/powerpoint/2010/main" val="332352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特定疾病保险</a:t>
            </a:r>
            <a:endParaRPr lang="en-US" altLang="zh-CN" dirty="0" smtClean="0"/>
          </a:p>
          <a:p>
            <a:r>
              <a:rPr lang="en-US" altLang="zh-CN" dirty="0" smtClean="0"/>
              <a:t>IT</a:t>
            </a:r>
            <a:r>
              <a:rPr lang="zh-CN" altLang="en-US" dirty="0" smtClean="0"/>
              <a:t>男的猝死保险</a:t>
            </a:r>
            <a:endParaRPr lang="en-US" altLang="zh-CN" dirty="0" smtClean="0"/>
          </a:p>
          <a:p>
            <a:r>
              <a:rPr lang="zh-CN" altLang="en-US" dirty="0" smtClean="0"/>
              <a:t>女性保险</a:t>
            </a:r>
          </a:p>
          <a:p>
            <a:endParaRPr lang="en-US" altLang="zh-CN" dirty="0" smtClean="0"/>
          </a:p>
          <a:p>
            <a:endParaRPr lang="en-US" altLang="zh-CN" dirty="0" smtClean="0"/>
          </a:p>
          <a:p>
            <a:r>
              <a:rPr lang="zh-CN" altLang="en-US" dirty="0" smtClean="0"/>
              <a:t>不同人生阶段，我们都面临着不同的风险。</a:t>
            </a:r>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38</a:t>
            </a:fld>
            <a:endParaRPr lang="zh-CN" altLang="en-US"/>
          </a:p>
        </p:txBody>
      </p:sp>
    </p:spTree>
    <p:extLst>
      <p:ext uri="{BB962C8B-B14F-4D97-AF65-F5344CB8AC3E}">
        <p14:creationId xmlns="" xmlns:p14="http://schemas.microsoft.com/office/powerpoint/2010/main" val="208161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聪明的女人会给自己买保险，哪怕离婚，也不至于一无所有</a:t>
            </a:r>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41</a:t>
            </a:fld>
            <a:endParaRPr lang="zh-CN" altLang="en-US"/>
          </a:p>
        </p:txBody>
      </p:sp>
    </p:spTree>
    <p:extLst>
      <p:ext uri="{BB962C8B-B14F-4D97-AF65-F5344CB8AC3E}">
        <p14:creationId xmlns="" xmlns:p14="http://schemas.microsoft.com/office/powerpoint/2010/main" val="2666539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说不到，保险是个人财务风险管理的一种理性手段。要不要买，什么时候买，买什么，大家可以根据自己的需求来决定。</a:t>
            </a:r>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43</a:t>
            </a:fld>
            <a:endParaRPr lang="zh-CN" altLang="en-US"/>
          </a:p>
        </p:txBody>
      </p:sp>
    </p:spTree>
    <p:extLst>
      <p:ext uri="{BB962C8B-B14F-4D97-AF65-F5344CB8AC3E}">
        <p14:creationId xmlns="" xmlns:p14="http://schemas.microsoft.com/office/powerpoint/2010/main" val="4090434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44</a:t>
            </a:fld>
            <a:endParaRPr lang="zh-CN" altLang="en-US"/>
          </a:p>
        </p:txBody>
      </p:sp>
    </p:spTree>
    <p:extLst>
      <p:ext uri="{BB962C8B-B14F-4D97-AF65-F5344CB8AC3E}">
        <p14:creationId xmlns="" xmlns:p14="http://schemas.microsoft.com/office/powerpoint/2010/main" val="1051812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45</a:t>
            </a:fld>
            <a:endParaRPr lang="zh-CN" altLang="en-US"/>
          </a:p>
        </p:txBody>
      </p:sp>
    </p:spTree>
    <p:extLst>
      <p:ext uri="{BB962C8B-B14F-4D97-AF65-F5344CB8AC3E}">
        <p14:creationId xmlns="" xmlns:p14="http://schemas.microsoft.com/office/powerpoint/2010/main" val="3265387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49</a:t>
            </a:fld>
            <a:endParaRPr lang="zh-CN" altLang="en-US"/>
          </a:p>
        </p:txBody>
      </p:sp>
    </p:spTree>
    <p:extLst>
      <p:ext uri="{BB962C8B-B14F-4D97-AF65-F5344CB8AC3E}">
        <p14:creationId xmlns="" xmlns:p14="http://schemas.microsoft.com/office/powerpoint/2010/main" val="3169211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50</a:t>
            </a:fld>
            <a:endParaRPr lang="zh-CN" altLang="en-US"/>
          </a:p>
        </p:txBody>
      </p:sp>
    </p:spTree>
    <p:extLst>
      <p:ext uri="{BB962C8B-B14F-4D97-AF65-F5344CB8AC3E}">
        <p14:creationId xmlns="" xmlns:p14="http://schemas.microsoft.com/office/powerpoint/2010/main" val="3265387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2</a:t>
            </a:fld>
            <a:endParaRPr lang="zh-CN" altLang="en-US"/>
          </a:p>
        </p:txBody>
      </p:sp>
    </p:spTree>
    <p:extLst>
      <p:ext uri="{BB962C8B-B14F-4D97-AF65-F5344CB8AC3E}">
        <p14:creationId xmlns="" xmlns:p14="http://schemas.microsoft.com/office/powerpoint/2010/main" val="326538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11</a:t>
            </a:fld>
            <a:endParaRPr lang="zh-CN" altLang="en-US"/>
          </a:p>
        </p:txBody>
      </p:sp>
    </p:spTree>
    <p:extLst>
      <p:ext uri="{BB962C8B-B14F-4D97-AF65-F5344CB8AC3E}">
        <p14:creationId xmlns="" xmlns:p14="http://schemas.microsoft.com/office/powerpoint/2010/main" val="254113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其实上面讲的创业记，都跟一个字有关，是什么？钱！现金流对企业非常重要，往往一个失误或者意外，就能让企业一夜间破产。保险实际上就是为企业的现金流兜底，确保企业不会因为经营风险而断了现金流，能够保持正常的运营和生产。从保险对企业现金流的作用，我们就能明白为什么保险也是金融业的重要组成部分。</a:t>
            </a:r>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21</a:t>
            </a:fld>
            <a:endParaRPr lang="zh-CN" altLang="en-US"/>
          </a:p>
        </p:txBody>
      </p:sp>
    </p:spTree>
    <p:extLst>
      <p:ext uri="{BB962C8B-B14F-4D97-AF65-F5344CB8AC3E}">
        <p14:creationId xmlns="" xmlns:p14="http://schemas.microsoft.com/office/powerpoint/2010/main" val="2791769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赚钱的能力随着年龄的增长而增长，但是风险无处不在，有一句话叫做“手停口停”，就是说当我们面临风险事件的时候，因为身体疾病或其他缘故，我们无法继续工作，收入便中断了，但是我们的支出不会中断。这个时候能怎么办？有没有发现，其实个人的财务风险管理，跟企业的风险管理一样，都是现金流很重要！一单发生什么事情，要保证自己有充足的现金。中国人喜欢存钱，但我们也常常听说生一场病就花光了家里所有的积蓄。怎么办？吃老本呗！更重要的是，当你需要一大笔救命钱的时候，怎么办</a:t>
            </a:r>
            <a:r>
              <a:rPr lang="en-US" altLang="zh-CN" dirty="0" smtClean="0"/>
              <a:t>?</a:t>
            </a:r>
            <a:r>
              <a:rPr lang="zh-CN" altLang="en-US" dirty="0" smtClean="0"/>
              <a:t>老本够花吗？老本也不够了怎么办？我们身边听过很多故事，突然入院，需要花一大笔钱，而且要现金。因为重大疾病，需要手术，怎么办？医保有用吗？（医保是报销型的，医院要你马上给钱）找亲戚朋友借钱？可以。我身边就有这样的案例，朋友的妻子住院了。他还找别人借钱来帮他的朋友，治癌症。在这个热心的朋友帮助下，他们战胜了病魔。可我不敢确认我身边是否有这样雪中送炭的好朋友。虽说人间有真爱，但社会慈善的力量还是有限的。（比如最近出了一个新闻，有人编故事说自己为了救人而受伤来骗善款，但实际是被自己养的狗要了没钱治病）</a:t>
            </a:r>
            <a:endParaRPr lang="en-US" altLang="zh-CN" dirty="0" smtClean="0"/>
          </a:p>
          <a:p>
            <a:r>
              <a:rPr lang="zh-CN" altLang="en-US" dirty="0" smtClean="0"/>
              <a:t>因此，我会把这部分风险转嫁给保险公司。</a:t>
            </a:r>
            <a:endParaRPr lang="en-US" altLang="zh-CN" dirty="0" smtClean="0"/>
          </a:p>
          <a:p>
            <a:endParaRPr lang="en-US" altLang="zh-CN" dirty="0" smtClean="0"/>
          </a:p>
          <a:p>
            <a:r>
              <a:rPr lang="zh-CN" altLang="en-US" dirty="0" smtClean="0"/>
              <a:t>从不同年龄阶段来看，我们主要面临的风险是什么</a:t>
            </a:r>
            <a:endParaRPr lang="en-US" altLang="zh-CN" dirty="0" smtClean="0"/>
          </a:p>
          <a:p>
            <a:r>
              <a:rPr lang="en-US" altLang="zh-CN" dirty="0" smtClean="0"/>
              <a:t>1</a:t>
            </a:r>
            <a:r>
              <a:rPr lang="zh-CN" altLang="en-US" dirty="0" smtClean="0"/>
              <a:t>、意外保险，人人平等，无关年龄大小</a:t>
            </a:r>
            <a:endParaRPr lang="en-US" altLang="zh-CN" dirty="0" smtClean="0"/>
          </a:p>
          <a:p>
            <a:r>
              <a:rPr lang="en-US" altLang="zh-CN" dirty="0" smtClean="0"/>
              <a:t>2</a:t>
            </a:r>
            <a:r>
              <a:rPr lang="zh-CN" altLang="en-US" dirty="0" smtClean="0"/>
              <a:t>、疾病保险，不同年龄面临的疾病风险不同。但随着年龄增大，换上重大疾病的风险会越来越大，所以越老的人买保险就越贵也不划算</a:t>
            </a:r>
            <a:endParaRPr lang="en-US" altLang="zh-CN" dirty="0" smtClean="0"/>
          </a:p>
          <a:p>
            <a:r>
              <a:rPr lang="en-US" altLang="zh-CN" dirty="0" smtClean="0"/>
              <a:t>3</a:t>
            </a:r>
            <a:r>
              <a:rPr lang="zh-CN" altLang="en-US" dirty="0" smtClean="0"/>
              <a:t>、教育金保险</a:t>
            </a:r>
            <a:endParaRPr lang="en-US" altLang="zh-CN" dirty="0" smtClean="0"/>
          </a:p>
          <a:p>
            <a:r>
              <a:rPr lang="en-US" altLang="zh-CN" dirty="0" smtClean="0"/>
              <a:t>4</a:t>
            </a:r>
            <a:r>
              <a:rPr lang="zh-CN" altLang="en-US" dirty="0" smtClean="0"/>
              <a:t>、养老八年</a:t>
            </a:r>
            <a:endParaRPr lang="en-US" altLang="zh-CN" dirty="0" smtClean="0"/>
          </a:p>
          <a:p>
            <a:r>
              <a:rPr lang="en-US" altLang="zh-CN" dirty="0" smtClean="0"/>
              <a:t>5</a:t>
            </a:r>
            <a:r>
              <a:rPr lang="zh-CN" altLang="en-US" dirty="0" smtClean="0"/>
              <a:t>、理财保险</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个人养老：几张图，从前养老靠国家，现在要靠自己（找人们日报的几张图）以前看病有社保，现在推崇商业健康保险</a:t>
            </a:r>
          </a:p>
          <a:p>
            <a:r>
              <a:rPr lang="zh-CN" altLang="en-US" dirty="0" smtClean="0"/>
              <a:t>当社会保障体系不健全的情况下，我们必须靠自己！</a:t>
            </a:r>
            <a:endParaRPr lang="en-US" altLang="zh-CN" dirty="0" smtClean="0"/>
          </a:p>
          <a:p>
            <a:r>
              <a:rPr lang="en-US" altLang="zh-CN" dirty="0" smtClean="0"/>
              <a:t>          </a:t>
            </a:r>
            <a:r>
              <a:rPr lang="zh-CN" altLang="en-US" dirty="0" smtClean="0"/>
              <a:t>靠儿子？可我只有一个儿子怎么办？儿子自己都养不活自己，怎么办？</a:t>
            </a:r>
            <a:endParaRPr lang="en-US" altLang="zh-CN" dirty="0" smtClean="0"/>
          </a:p>
          <a:p>
            <a:r>
              <a:rPr lang="en-US" altLang="zh-CN" baseline="0" dirty="0" smtClean="0"/>
              <a:t>          </a:t>
            </a:r>
            <a:r>
              <a:rPr lang="zh-CN" altLang="en-US" baseline="0" dirty="0" smtClean="0"/>
              <a:t>靠兄弟？可我是独生子女啊。。。。。。</a:t>
            </a:r>
            <a:endParaRPr lang="en-US" altLang="zh-CN" baseline="0" dirty="0" smtClean="0"/>
          </a:p>
          <a:p>
            <a:r>
              <a:rPr lang="en-US" altLang="zh-CN" baseline="0" dirty="0" smtClean="0"/>
              <a:t>          </a:t>
            </a:r>
            <a:r>
              <a:rPr lang="zh-CN" altLang="en-US" baseline="0" dirty="0" smtClean="0"/>
              <a:t>靠人间真情，只能帮你活，不能帮你活得好</a:t>
            </a:r>
            <a:endParaRPr lang="en-US" altLang="zh-CN" dirty="0" smtClean="0"/>
          </a:p>
          <a:p>
            <a:r>
              <a:rPr lang="en-US" altLang="zh-CN" dirty="0" smtClean="0"/>
              <a:t>     </a:t>
            </a:r>
            <a:r>
              <a:rPr lang="zh-CN" altLang="en-US" dirty="0" smtClean="0"/>
              <a:t>社保养老，刚好够活饿不死</a:t>
            </a:r>
            <a:endParaRPr lang="en-US" altLang="zh-CN" dirty="0" smtClean="0"/>
          </a:p>
          <a:p>
            <a:r>
              <a:rPr lang="en-US" altLang="zh-CN" dirty="0" smtClean="0"/>
              <a:t>     </a:t>
            </a:r>
            <a:r>
              <a:rPr lang="zh-CN" altLang="en-US" dirty="0" smtClean="0"/>
              <a:t>商业养老，活好</a:t>
            </a:r>
            <a:endParaRPr lang="en-US" altLang="zh-CN" dirty="0" smtClean="0"/>
          </a:p>
          <a:p>
            <a:endParaRPr lang="en-US" altLang="zh-CN" dirty="0" smtClean="0"/>
          </a:p>
          <a:p>
            <a:r>
              <a:rPr lang="zh-CN" altLang="en-US" dirty="0" smtClean="0"/>
              <a:t>从家庭角度：如果你是这个家庭的顶梁柱，是家庭收入的主要贡献者。那如果你一旦发生意外或者病倒，家庭就面临危机，首先是孩子的教育问题，父母的养老问题，还有家人的生存和发展问题。抱着枕头哭，还是抱着钱哭</a:t>
            </a:r>
            <a:endParaRPr lang="en-US" altLang="zh-CN" dirty="0" smtClean="0"/>
          </a:p>
          <a:p>
            <a:endParaRPr lang="en-US" altLang="zh-CN" dirty="0" smtClean="0"/>
          </a:p>
          <a:p>
            <a:r>
              <a:rPr lang="zh-CN" altLang="en-US" dirty="0" smtClean="0"/>
              <a:t>尤其是</a:t>
            </a:r>
            <a:r>
              <a:rPr lang="en-US" altLang="zh-CN" dirty="0" smtClean="0"/>
              <a:t>80</a:t>
            </a:r>
            <a:r>
              <a:rPr lang="zh-CN" altLang="en-US" dirty="0" smtClean="0"/>
              <a:t>后这一代，独生子女，</a:t>
            </a:r>
            <a:r>
              <a:rPr lang="en-US" altLang="zh-CN" dirty="0" smtClean="0"/>
              <a:t>224</a:t>
            </a:r>
            <a:r>
              <a:rPr lang="zh-CN" altLang="en-US" dirty="0" smtClean="0"/>
              <a:t>家庭，一个独生子女夫妻没有兄弟姐妹，</a:t>
            </a:r>
            <a:r>
              <a:rPr lang="en-US" altLang="zh-CN" dirty="0" smtClean="0"/>
              <a:t>2</a:t>
            </a:r>
            <a:r>
              <a:rPr lang="zh-CN" altLang="en-US" dirty="0" smtClean="0"/>
              <a:t>个人要照顾</a:t>
            </a:r>
            <a:r>
              <a:rPr lang="en-US" altLang="zh-CN" dirty="0" smtClean="0"/>
              <a:t>4</a:t>
            </a:r>
            <a:r>
              <a:rPr lang="zh-CN" altLang="en-US" dirty="0" smtClean="0"/>
              <a:t>个老人和</a:t>
            </a:r>
            <a:r>
              <a:rPr lang="en-US" altLang="zh-CN" dirty="0" smtClean="0"/>
              <a:t>2</a:t>
            </a:r>
            <a:r>
              <a:rPr lang="zh-CN" altLang="en-US" dirty="0" smtClean="0"/>
              <a:t>个小孩。如果其中一方因为遭遇意外或者疾病，那这个重担就压到了另一个人的身上。可想而知，这个压力有多大。</a:t>
            </a:r>
            <a:endParaRPr lang="en-US" altLang="zh-CN" dirty="0" smtClean="0"/>
          </a:p>
          <a:p>
            <a:endParaRPr lang="en-US" altLang="zh-CN" dirty="0" smtClean="0"/>
          </a:p>
          <a:p>
            <a:r>
              <a:rPr lang="zh-CN" altLang="en-US" dirty="0" smtClean="0"/>
              <a:t>在这里给大家听一首歌，大家有听过“天亮了”这首歌吗？</a:t>
            </a:r>
            <a:endParaRPr lang="en-US" altLang="zh-CN" dirty="0" smtClean="0"/>
          </a:p>
          <a:p>
            <a:endParaRPr lang="en-US" altLang="zh-CN" dirty="0" smtClean="0"/>
          </a:p>
          <a:p>
            <a:r>
              <a:rPr lang="zh-CN" altLang="en-US" dirty="0" smtClean="0"/>
              <a:t>婚姻财产分割：新婚姻法，聪明的女人会给自己和老公买保险，保险是真爱</a:t>
            </a:r>
            <a:r>
              <a:rPr lang="en-US" altLang="zh-CN" dirty="0" smtClean="0"/>
              <a:t>——</a:t>
            </a:r>
            <a:r>
              <a:rPr lang="zh-CN" altLang="en-US" dirty="0" smtClean="0"/>
              <a:t>最近胡杏儿要结婚的消息刷爆了朋友圈，黄宗泽给自己买了巨额保单，保单受益人是胡杏儿，这才是真爱。</a:t>
            </a:r>
            <a:endParaRPr lang="en-US" altLang="zh-CN" dirty="0" smtClean="0"/>
          </a:p>
          <a:p>
            <a:endParaRPr lang="en-US" altLang="zh-CN" dirty="0" smtClean="0"/>
          </a:p>
          <a:p>
            <a:r>
              <a:rPr lang="zh-CN" altLang="en-US" dirty="0" smtClean="0"/>
              <a:t>遗产继承：保险不抵债！不交遗产税（尚未开征）</a:t>
            </a:r>
            <a:endParaRPr lang="en-US" altLang="zh-CN" dirty="0" smtClean="0"/>
          </a:p>
          <a:p>
            <a:endParaRPr lang="en-US" altLang="zh-CN" dirty="0" smtClean="0"/>
          </a:p>
          <a:p>
            <a:endParaRPr lang="en-US" altLang="zh-CN" dirty="0" smtClean="0"/>
          </a:p>
          <a:p>
            <a:r>
              <a:rPr lang="zh-CN" altLang="en-US" dirty="0" smtClean="0"/>
              <a:t>意外风险：无关年龄大小，无关性别，人人平等</a:t>
            </a:r>
            <a:endParaRPr lang="en-US" altLang="zh-CN" dirty="0" smtClean="0"/>
          </a:p>
          <a:p>
            <a:r>
              <a:rPr lang="zh-CN" altLang="en-US" dirty="0" smtClean="0"/>
              <a:t>疾病风险：跟年龄有关，跟遗传有关，跟环境有关（猝死、老死）</a:t>
            </a:r>
            <a:endParaRPr lang="en-US" altLang="zh-CN" dirty="0" smtClean="0"/>
          </a:p>
          <a:p>
            <a:endParaRPr lang="en-US" altLang="zh-CN" dirty="0" smtClean="0"/>
          </a:p>
          <a:p>
            <a:endParaRPr lang="en-US" altLang="zh-CN" dirty="0" smtClean="0"/>
          </a:p>
          <a:p>
            <a:r>
              <a:rPr lang="zh-CN" altLang="en-US" dirty="0" smtClean="0"/>
              <a:t>真正的财富自由，不是你手里有很多钱，而是能让你手里的钱生钱，而不至于“手停口停”。让你无惧风险，悠然过完这一生。</a:t>
            </a:r>
            <a:endParaRPr lang="en-US" altLang="zh-CN" dirty="0" smtClean="0"/>
          </a:p>
          <a:p>
            <a:r>
              <a:rPr lang="zh-CN" altLang="en-US" dirty="0" smtClean="0"/>
              <a:t>哪怕什么都不做，积累的财富也足够支撑生存。而是既然面临风险，也能顺利化解危机，无所畏惧，安然度过这一生。</a:t>
            </a:r>
            <a:endParaRPr lang="en-US" altLang="zh-CN" dirty="0" smtClean="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29</a:t>
            </a:fld>
            <a:endParaRPr lang="zh-CN" altLang="en-US"/>
          </a:p>
        </p:txBody>
      </p:sp>
    </p:spTree>
    <p:extLst>
      <p:ext uri="{BB962C8B-B14F-4D97-AF65-F5344CB8AC3E}">
        <p14:creationId xmlns="" xmlns:p14="http://schemas.microsoft.com/office/powerpoint/2010/main" val="1465577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人身保险，保什么？保生、保死、补偿因疾病带来的财务支出或收入损失</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死了，赔！</a:t>
            </a:r>
            <a:endParaRPr lang="en-US" altLang="zh-CN" dirty="0" smtClean="0"/>
          </a:p>
          <a:p>
            <a:endParaRPr lang="en-US" altLang="zh-CN" dirty="0" smtClean="0"/>
          </a:p>
          <a:p>
            <a:r>
              <a:rPr lang="zh-CN" altLang="en-US" dirty="0" smtClean="0"/>
              <a:t>活到指定岁数，赔！为什么？养老啊！算一笔账，一日三餐，加上活</a:t>
            </a:r>
            <a:r>
              <a:rPr lang="en-US" altLang="zh-CN" dirty="0" smtClean="0"/>
              <a:t>20</a:t>
            </a:r>
            <a:r>
              <a:rPr lang="zh-CN" altLang="en-US" dirty="0" smtClean="0"/>
              <a:t>年，最起码要花上百万，你能在自己退休前存够上百万的钱吗？</a:t>
            </a:r>
            <a:endParaRPr lang="en-US" altLang="zh-CN" dirty="0" smtClean="0"/>
          </a:p>
          <a:p>
            <a:endParaRPr lang="en-US" altLang="zh-CN" dirty="0" smtClean="0"/>
          </a:p>
          <a:p>
            <a:r>
              <a:rPr lang="zh-CN" altLang="en-US" dirty="0" smtClean="0"/>
              <a:t>补偿因为疾病带来的财务支出</a:t>
            </a:r>
            <a:endParaRPr lang="en-US" altLang="zh-CN" dirty="0" smtClean="0"/>
          </a:p>
          <a:p>
            <a:endParaRPr lang="en-US" altLang="zh-CN" dirty="0" smtClean="0"/>
          </a:p>
          <a:p>
            <a:r>
              <a:rPr lang="zh-CN" altLang="en-US" dirty="0" smtClean="0"/>
              <a:t>或补偿工作中断带来的预期收入的损失</a:t>
            </a:r>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31</a:t>
            </a:fld>
            <a:endParaRPr lang="zh-CN" altLang="en-US"/>
          </a:p>
        </p:txBody>
      </p:sp>
    </p:spTree>
    <p:extLst>
      <p:ext uri="{BB962C8B-B14F-4D97-AF65-F5344CB8AC3E}">
        <p14:creationId xmlns="" xmlns:p14="http://schemas.microsoft.com/office/powerpoint/2010/main" val="4136525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rgbClr val="0000FF"/>
                </a:solidFill>
                <a:effectLst/>
                <a:latin typeface="华文楷体"/>
                <a:ea typeface="华文楷体"/>
                <a:cs typeface="+mn-cs"/>
              </a:rPr>
              <a:t>定期寿险，适合资金方面比较吃紧又想拥有保障的</a:t>
            </a:r>
            <a:endParaRPr lang="en-US" altLang="zh-CN" sz="1200" kern="1200" dirty="0" smtClean="0">
              <a:solidFill>
                <a:srgbClr val="0000FF"/>
              </a:solidFill>
              <a:effectLst/>
              <a:latin typeface="华文楷体"/>
              <a:ea typeface="华文楷体"/>
              <a:cs typeface="+mn-cs"/>
            </a:endParaRPr>
          </a:p>
          <a:p>
            <a:r>
              <a:rPr lang="zh-CN" altLang="en-US" sz="1200" kern="1200" dirty="0" smtClean="0">
                <a:solidFill>
                  <a:srgbClr val="0000FF"/>
                </a:solidFill>
                <a:effectLst/>
                <a:latin typeface="华文楷体"/>
                <a:ea typeface="华文楷体"/>
                <a:cs typeface="+mn-cs"/>
              </a:rPr>
              <a:t>比如刚毕业，资金不充足的，</a:t>
            </a:r>
            <a:endParaRPr lang="en-US" altLang="zh-CN" sz="1200" kern="1200" dirty="0" smtClean="0">
              <a:solidFill>
                <a:srgbClr val="0000FF"/>
              </a:solidFill>
              <a:effectLst/>
              <a:latin typeface="华文楷体"/>
              <a:ea typeface="华文楷体"/>
              <a:cs typeface="+mn-cs"/>
            </a:endParaRPr>
          </a:p>
          <a:p>
            <a:r>
              <a:rPr lang="zh-CN" altLang="en-US" sz="1200" kern="1200" dirty="0" smtClean="0">
                <a:solidFill>
                  <a:srgbClr val="0000FF"/>
                </a:solidFill>
                <a:effectLst/>
                <a:latin typeface="华文楷体"/>
                <a:ea typeface="华文楷体"/>
                <a:cs typeface="+mn-cs"/>
              </a:rPr>
              <a:t>或者有家庭负担，有供房压力，</a:t>
            </a:r>
            <a:endParaRPr lang="en-US" altLang="zh-CN" sz="1200" kern="1200" dirty="0" smtClean="0">
              <a:solidFill>
                <a:srgbClr val="0000FF"/>
              </a:solidFill>
              <a:effectLst/>
              <a:latin typeface="华文楷体"/>
              <a:ea typeface="华文楷体"/>
              <a:cs typeface="+mn-cs"/>
            </a:endParaRPr>
          </a:p>
          <a:p>
            <a:endParaRPr lang="en-US" altLang="zh-CN" sz="1200" kern="1200" dirty="0" smtClean="0">
              <a:solidFill>
                <a:srgbClr val="0000FF"/>
              </a:solidFill>
              <a:effectLst/>
              <a:latin typeface="华文楷体"/>
              <a:ea typeface="华文楷体"/>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rgbClr val="0000FF"/>
                </a:solidFill>
                <a:effectLst/>
                <a:latin typeface="华文楷体"/>
                <a:ea typeface="华文楷体"/>
                <a:cs typeface="+mn-cs"/>
              </a:rPr>
              <a:t>个人觉得年轻人没必要太早买终身寿险，因为每分钱都是讲究投资回报率的。花少量的钱让拥有基本保障的同时，把钱花在学习、个人成长和自我投资上，未来回报会更加丰厚。或者你能找到一种比理财型保险收益更稳定或更高的理财通道，也不妨这样分配资金。当然这是我的个人看法，仅供参考。</a:t>
            </a:r>
            <a:endParaRPr lang="en-US" altLang="zh-CN" sz="1200" kern="1200" dirty="0" smtClean="0">
              <a:solidFill>
                <a:srgbClr val="0000FF"/>
              </a:solidFill>
              <a:effectLst/>
              <a:latin typeface="华文楷体"/>
              <a:ea typeface="华文楷体"/>
              <a:cs typeface="+mn-cs"/>
            </a:endParaRPr>
          </a:p>
          <a:p>
            <a:endParaRPr lang="en-US" altLang="zh-CN" sz="1200" kern="1200" dirty="0" smtClean="0">
              <a:solidFill>
                <a:srgbClr val="0000FF"/>
              </a:solidFill>
              <a:effectLst/>
              <a:latin typeface="华文楷体"/>
              <a:ea typeface="华文楷体"/>
              <a:cs typeface="+mn-cs"/>
            </a:endParaRPr>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32</a:t>
            </a:fld>
            <a:endParaRPr lang="zh-CN" altLang="en-US"/>
          </a:p>
        </p:txBody>
      </p:sp>
    </p:spTree>
    <p:extLst>
      <p:ext uri="{BB962C8B-B14F-4D97-AF65-F5344CB8AC3E}">
        <p14:creationId xmlns="" xmlns:p14="http://schemas.microsoft.com/office/powerpoint/2010/main" val="2510361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资金充足的情况下，有儿女，想获得终身保障，可以选择这种。</a:t>
            </a:r>
            <a:r>
              <a:rPr lang="en-US" altLang="zh-CN" dirty="0" smtClean="0"/>
              <a:t>30</a:t>
            </a:r>
            <a:r>
              <a:rPr lang="zh-CN" altLang="en-US" dirty="0" smtClean="0"/>
              <a:t>岁以上建议购买，定期的只保</a:t>
            </a:r>
            <a:r>
              <a:rPr lang="en-US" altLang="zh-CN" dirty="0" smtClean="0"/>
              <a:t>20</a:t>
            </a:r>
            <a:r>
              <a:rPr lang="zh-CN" altLang="en-US" dirty="0" smtClean="0"/>
              <a:t>年</a:t>
            </a:r>
            <a:r>
              <a:rPr lang="en-US" altLang="zh-CN" dirty="0" smtClean="0"/>
              <a:t>30</a:t>
            </a:r>
            <a:r>
              <a:rPr lang="zh-CN" altLang="en-US" dirty="0" smtClean="0"/>
              <a:t>年，到期的时候刚好是</a:t>
            </a:r>
            <a:r>
              <a:rPr lang="en-US" altLang="zh-CN" dirty="0" smtClean="0"/>
              <a:t>50-60</a:t>
            </a:r>
            <a:r>
              <a:rPr lang="zh-CN" altLang="en-US" dirty="0" smtClean="0"/>
              <a:t>岁，那个时候疾病风险是最高的时候，一般都多少患有一些身体疾病，那个时候再去投保，要不拒保，要不就是买了也没什么用。相当于存款。</a:t>
            </a:r>
            <a:endParaRPr lang="zh-CN" altLang="en-US" dirty="0"/>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33</a:t>
            </a:fld>
            <a:endParaRPr lang="zh-CN" altLang="en-US"/>
          </a:p>
        </p:txBody>
      </p:sp>
    </p:spTree>
    <p:extLst>
      <p:ext uri="{BB962C8B-B14F-4D97-AF65-F5344CB8AC3E}">
        <p14:creationId xmlns="" xmlns:p14="http://schemas.microsoft.com/office/powerpoint/2010/main" val="147485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被做成教育险、养老险形式，兼具保障和理财功能。理财功能如何体验呢，就是当年生存金不领取的话，会以复利形式滚利息，滚到合同中止或者你取出来为止。银行储蓄都是按单利算的。复利可以让你抵御通货膨胀。复利的威力有多大！</a:t>
            </a:r>
            <a:endParaRPr lang="en-US" altLang="zh-CN" dirty="0" smtClean="0"/>
          </a:p>
          <a:p>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元钱，每年翻一倍，持续三十年，最后的数字是多少？是</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亿，准确的数字是</a:t>
            </a:r>
            <a:r>
              <a:rPr lang="en-US" altLang="zh-CN" sz="1200" b="0" i="0" kern="1200" dirty="0" smtClean="0">
                <a:solidFill>
                  <a:schemeClr val="tx1"/>
                </a:solidFill>
                <a:effectLst/>
                <a:latin typeface="+mn-lt"/>
                <a:ea typeface="+mn-ea"/>
                <a:cs typeface="+mn-cs"/>
              </a:rPr>
              <a:t>10737418240</a:t>
            </a:r>
            <a:r>
              <a:rPr lang="zh-CN" altLang="en-US" sz="1200" b="0" i="0" kern="1200" dirty="0" smtClean="0">
                <a:solidFill>
                  <a:schemeClr val="tx1"/>
                </a:solidFill>
                <a:effectLst/>
                <a:latin typeface="+mn-lt"/>
                <a:ea typeface="+mn-ea"/>
                <a:cs typeface="+mn-cs"/>
              </a:rPr>
              <a:t>元。 </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还记得当年有个老太太银行存了</a:t>
            </a:r>
            <a:r>
              <a:rPr lang="en-US" altLang="zh-CN" sz="1200" b="0" i="0" kern="1200" dirty="0" smtClean="0">
                <a:solidFill>
                  <a:schemeClr val="tx1"/>
                </a:solidFill>
                <a:effectLst/>
                <a:latin typeface="+mn-lt"/>
                <a:ea typeface="+mn-ea"/>
                <a:cs typeface="+mn-cs"/>
              </a:rPr>
              <a:t>400</a:t>
            </a:r>
            <a:r>
              <a:rPr lang="zh-CN" altLang="en-US" sz="1200" b="0" i="0" kern="1200" dirty="0" smtClean="0">
                <a:solidFill>
                  <a:schemeClr val="tx1"/>
                </a:solidFill>
                <a:effectLst/>
                <a:latin typeface="+mn-lt"/>
                <a:ea typeface="+mn-ea"/>
                <a:cs typeface="+mn-cs"/>
              </a:rPr>
              <a:t>元，按照银行利息计算，现在拿出来是</a:t>
            </a:r>
            <a:r>
              <a:rPr lang="en-US" altLang="zh-CN" sz="1200" b="0" i="0" kern="1200" dirty="0" smtClean="0">
                <a:solidFill>
                  <a:schemeClr val="tx1"/>
                </a:solidFill>
                <a:effectLst/>
                <a:latin typeface="+mn-lt"/>
                <a:ea typeface="+mn-ea"/>
                <a:cs typeface="+mn-cs"/>
              </a:rPr>
              <a:t>400</a:t>
            </a:r>
            <a:r>
              <a:rPr lang="zh-CN" altLang="en-US" sz="1200" b="0" i="0" kern="1200" dirty="0" smtClean="0">
                <a:solidFill>
                  <a:schemeClr val="tx1"/>
                </a:solidFill>
                <a:effectLst/>
                <a:latin typeface="+mn-lt"/>
                <a:ea typeface="+mn-ea"/>
                <a:cs typeface="+mn-cs"/>
              </a:rPr>
              <a:t>多一点。</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但当年</a:t>
            </a:r>
            <a:r>
              <a:rPr lang="en-US" altLang="zh-CN" sz="1200" b="0" i="0" kern="1200" dirty="0" smtClean="0">
                <a:solidFill>
                  <a:schemeClr val="tx1"/>
                </a:solidFill>
                <a:effectLst/>
                <a:latin typeface="+mn-lt"/>
                <a:ea typeface="+mn-ea"/>
                <a:cs typeface="+mn-cs"/>
              </a:rPr>
              <a:t>400</a:t>
            </a:r>
            <a:r>
              <a:rPr lang="zh-CN" altLang="en-US" sz="1200" b="0" i="0" kern="1200" dirty="0" smtClean="0">
                <a:solidFill>
                  <a:schemeClr val="tx1"/>
                </a:solidFill>
                <a:effectLst/>
                <a:latin typeface="+mn-lt"/>
                <a:ea typeface="+mn-ea"/>
                <a:cs typeface="+mn-cs"/>
              </a:rPr>
              <a:t>元可以买一栋房子，买</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头猪，现在</a:t>
            </a:r>
            <a:r>
              <a:rPr lang="en-US" altLang="zh-CN" sz="1200" b="0" i="0" kern="1200" dirty="0" smtClean="0">
                <a:solidFill>
                  <a:schemeClr val="tx1"/>
                </a:solidFill>
                <a:effectLst/>
                <a:latin typeface="+mn-lt"/>
                <a:ea typeface="+mn-ea"/>
                <a:cs typeface="+mn-cs"/>
              </a:rPr>
              <a:t>400</a:t>
            </a:r>
            <a:r>
              <a:rPr lang="zh-CN" altLang="en-US" sz="1200" b="0" i="0" kern="1200" dirty="0" smtClean="0">
                <a:solidFill>
                  <a:schemeClr val="tx1"/>
                </a:solidFill>
                <a:effectLst/>
                <a:latin typeface="+mn-lt"/>
                <a:ea typeface="+mn-ea"/>
                <a:cs typeface="+mn-cs"/>
              </a:rPr>
              <a:t>元能买什么？</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F9A8DEB-3AB7-4801-85F9-2369B6397483}" type="slidenum">
              <a:rPr lang="zh-CN" altLang="en-US" smtClean="0"/>
              <a:pPr/>
              <a:t>34</a:t>
            </a:fld>
            <a:endParaRPr lang="zh-CN" altLang="en-US"/>
          </a:p>
        </p:txBody>
      </p:sp>
    </p:spTree>
    <p:extLst>
      <p:ext uri="{BB962C8B-B14F-4D97-AF65-F5344CB8AC3E}">
        <p14:creationId xmlns="" xmlns:p14="http://schemas.microsoft.com/office/powerpoint/2010/main" val="40181791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Picture 2" descr="E:\L\培训PPT模版\培训PPT模版-01.png"/>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矩形 8"/>
          <p:cNvSpPr/>
          <p:nvPr userDrawn="1"/>
        </p:nvSpPr>
        <p:spPr>
          <a:xfrm rot="16200000" flipV="1">
            <a:off x="-673308" y="3120627"/>
            <a:ext cx="1947952" cy="45719"/>
          </a:xfrm>
          <a:prstGeom prst="rect">
            <a:avLst/>
          </a:prstGeom>
          <a:solidFill>
            <a:srgbClr val="92D050"/>
          </a:solidFill>
          <a:ln>
            <a:noFill/>
          </a:ln>
          <a:effectLst>
            <a:outerShdw dist="23000" sx="1000" sy="1000" rotWithShape="0">
              <a:srgbClr val="000000"/>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3" name="矩形 12"/>
          <p:cNvSpPr/>
          <p:nvPr userDrawn="1"/>
        </p:nvSpPr>
        <p:spPr>
          <a:xfrm rot="16200000" flipV="1">
            <a:off x="-780635" y="3100225"/>
            <a:ext cx="1947952" cy="86521"/>
          </a:xfrm>
          <a:prstGeom prst="rect">
            <a:avLst/>
          </a:prstGeom>
          <a:solidFill>
            <a:srgbClr val="0091C2"/>
          </a:solidFill>
          <a:ln>
            <a:noFill/>
          </a:ln>
          <a:effectLst>
            <a:outerShdw dist="23000" sx="1000" sy="1000" rotWithShape="0">
              <a:srgbClr val="000000"/>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685800" y="2174999"/>
            <a:ext cx="4534272" cy="1398017"/>
          </a:xfrm>
        </p:spPr>
        <p:txBody>
          <a:bodyPr>
            <a:normAutofit/>
          </a:bodyPr>
          <a:lstStyle>
            <a:lvl1pPr algn="l">
              <a:defRPr sz="4000" b="1">
                <a:solidFill>
                  <a:srgbClr val="005EAC"/>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683568" y="3573016"/>
            <a:ext cx="5040560" cy="1008112"/>
          </a:xfrm>
        </p:spPr>
        <p:txBody>
          <a:bodyPr>
            <a:normAutofit/>
          </a:bodyPr>
          <a:lstStyle>
            <a:lvl1pPr marL="0" indent="0" algn="l">
              <a:buNone/>
              <a:defRPr sz="2000">
                <a:solidFill>
                  <a:srgbClr val="005EAC"/>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14" name="矩形 13"/>
          <p:cNvSpPr/>
          <p:nvPr userDrawn="1"/>
        </p:nvSpPr>
        <p:spPr>
          <a:xfrm rot="16200000" flipV="1">
            <a:off x="-920225" y="3089735"/>
            <a:ext cx="1947952" cy="107505"/>
          </a:xfrm>
          <a:prstGeom prst="rect">
            <a:avLst/>
          </a:prstGeom>
          <a:solidFill>
            <a:srgbClr val="005EAC"/>
          </a:solidFill>
          <a:ln>
            <a:noFill/>
          </a:ln>
          <a:effectLst>
            <a:outerShdw dist="23000" sx="1000" sy="1000" rotWithShape="0">
              <a:srgbClr val="000000"/>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90347627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5153744"/>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1124743"/>
            <a:ext cx="5486400" cy="4032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72048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8"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9"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10"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 name="直接连接符 10"/>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522092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7"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8"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9"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0" name="直接连接符 9"/>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3623091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80728"/>
            <a:ext cx="2057400" cy="514543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980728"/>
            <a:ext cx="6019800" cy="514543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7"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8"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9"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0" name="直接连接符 9"/>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4412190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Picture 2" descr="E:\L\培训PPT模版\培训PPT模版-01.png"/>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矩形 8"/>
          <p:cNvSpPr/>
          <p:nvPr userDrawn="1"/>
        </p:nvSpPr>
        <p:spPr>
          <a:xfrm rot="16200000" flipV="1">
            <a:off x="-673308" y="3120627"/>
            <a:ext cx="1947952" cy="45719"/>
          </a:xfrm>
          <a:prstGeom prst="rect">
            <a:avLst/>
          </a:prstGeom>
          <a:solidFill>
            <a:srgbClr val="92D050"/>
          </a:solidFill>
          <a:ln>
            <a:noFill/>
          </a:ln>
          <a:effectLst>
            <a:outerShdw dist="23000" sx="1000" sy="1000" rotWithShape="0">
              <a:srgbClr val="000000"/>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Picture 3" descr="C:\Users\Administrator\Desktop\b.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7547718" y="6207486"/>
            <a:ext cx="624682" cy="62468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C:\Users\Administrator\Desktop\z.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8244408" y="6207486"/>
            <a:ext cx="624682" cy="62468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矩形 12"/>
          <p:cNvSpPr/>
          <p:nvPr userDrawn="1"/>
        </p:nvSpPr>
        <p:spPr>
          <a:xfrm rot="16200000" flipV="1">
            <a:off x="-780635" y="3100225"/>
            <a:ext cx="1947952" cy="86521"/>
          </a:xfrm>
          <a:prstGeom prst="rect">
            <a:avLst/>
          </a:prstGeom>
          <a:solidFill>
            <a:srgbClr val="0091C2"/>
          </a:solidFill>
          <a:ln>
            <a:noFill/>
          </a:ln>
          <a:effectLst>
            <a:outerShdw dist="23000" sx="1000" sy="1000" rotWithShape="0">
              <a:srgbClr val="000000"/>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685800" y="2174999"/>
            <a:ext cx="4534272" cy="1398017"/>
          </a:xfrm>
        </p:spPr>
        <p:txBody>
          <a:bodyPr>
            <a:normAutofit/>
          </a:bodyPr>
          <a:lstStyle>
            <a:lvl1pPr algn="l">
              <a:defRPr sz="4000" b="1">
                <a:solidFill>
                  <a:srgbClr val="005EAC"/>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683568" y="3573016"/>
            <a:ext cx="5040560" cy="1008112"/>
          </a:xfrm>
        </p:spPr>
        <p:txBody>
          <a:bodyPr>
            <a:normAutofit/>
          </a:bodyPr>
          <a:lstStyle>
            <a:lvl1pPr marL="0" indent="0" algn="l">
              <a:buNone/>
              <a:defRPr sz="2000">
                <a:solidFill>
                  <a:schemeClr val="tx1">
                    <a:tint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14" name="矩形 13"/>
          <p:cNvSpPr/>
          <p:nvPr userDrawn="1"/>
        </p:nvSpPr>
        <p:spPr>
          <a:xfrm rot="16200000" flipV="1">
            <a:off x="-920225" y="3089735"/>
            <a:ext cx="1947952" cy="107505"/>
          </a:xfrm>
          <a:prstGeom prst="rect">
            <a:avLst/>
          </a:prstGeom>
          <a:solidFill>
            <a:srgbClr val="005EAC"/>
          </a:solidFill>
          <a:ln>
            <a:noFill/>
          </a:ln>
          <a:effectLst>
            <a:outerShdw dist="23000" sx="1000" sy="1000" rotWithShape="0">
              <a:srgbClr val="000000"/>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380312" y="6309320"/>
            <a:ext cx="0" cy="43204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占位符 3"/>
          <p:cNvSpPr>
            <a:spLocks noGrp="1"/>
          </p:cNvSpPr>
          <p:nvPr>
            <p:ph type="body" sz="half" idx="14" hasCustomPrompt="1"/>
          </p:nvPr>
        </p:nvSpPr>
        <p:spPr>
          <a:xfrm>
            <a:off x="4155975" y="6380410"/>
            <a:ext cx="3008313" cy="278832"/>
          </a:xfrm>
        </p:spPr>
        <p:txBody>
          <a:bodyPr>
            <a:normAutofit/>
          </a:bodyPr>
          <a:lstStyle>
            <a:lvl1pPr marL="0" indent="0" algn="r">
              <a:buNone/>
              <a:defRPr sz="120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泛华保网电子商务有限公司</a:t>
            </a:r>
          </a:p>
        </p:txBody>
      </p:sp>
    </p:spTree>
    <p:extLst>
      <p:ext uri="{BB962C8B-B14F-4D97-AF65-F5344CB8AC3E}">
        <p14:creationId xmlns="" xmlns:p14="http://schemas.microsoft.com/office/powerpoint/2010/main" val="6576042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71600" y="908720"/>
            <a:ext cx="7128792" cy="1143000"/>
          </a:xfrm>
        </p:spPr>
        <p:txBody>
          <a:bodyPr/>
          <a:lstStyle>
            <a:lvl1pPr>
              <a:defRPr sz="2800">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971600" y="2132856"/>
            <a:ext cx="7128792" cy="3993307"/>
          </a:xfrm>
        </p:spPr>
        <p:txBody>
          <a:bodyPr/>
          <a:lstStyle>
            <a:lvl1pPr>
              <a:defRPr sz="2400" b="0">
                <a:solidFill>
                  <a:schemeClr val="tx1">
                    <a:lumMod val="75000"/>
                    <a:lumOff val="25000"/>
                  </a:schemeClr>
                </a:solidFill>
                <a:latin typeface="微软雅黑" pitchFamily="34" charset="-122"/>
                <a:ea typeface="微软雅黑" pitchFamily="34" charset="-122"/>
              </a:defRPr>
            </a:lvl1pPr>
            <a:lvl2pPr>
              <a:defRPr sz="2000" b="0">
                <a:solidFill>
                  <a:schemeClr val="tx1">
                    <a:lumMod val="75000"/>
                    <a:lumOff val="25000"/>
                  </a:schemeClr>
                </a:solidFill>
                <a:latin typeface="微软雅黑" pitchFamily="34" charset="-122"/>
                <a:ea typeface="微软雅黑" pitchFamily="34" charset="-122"/>
              </a:defRPr>
            </a:lvl2pPr>
            <a:lvl3pPr>
              <a:defRPr sz="1800" b="0">
                <a:solidFill>
                  <a:schemeClr val="tx1">
                    <a:lumMod val="75000"/>
                    <a:lumOff val="25000"/>
                  </a:schemeClr>
                </a:solidFill>
                <a:latin typeface="微软雅黑" pitchFamily="34" charset="-122"/>
                <a:ea typeface="微软雅黑" pitchFamily="34" charset="-122"/>
              </a:defRPr>
            </a:lvl3pPr>
            <a:lvl4pPr>
              <a:defRPr sz="1600" b="0">
                <a:solidFill>
                  <a:schemeClr val="tx1">
                    <a:lumMod val="75000"/>
                    <a:lumOff val="25000"/>
                  </a:schemeClr>
                </a:solidFill>
                <a:latin typeface="微软雅黑" pitchFamily="34" charset="-122"/>
                <a:ea typeface="微软雅黑" pitchFamily="34" charset="-122"/>
              </a:defRPr>
            </a:lvl4pPr>
            <a:lvl5pPr>
              <a:defRPr sz="1400" b="0">
                <a:solidFill>
                  <a:schemeClr val="tx1">
                    <a:lumMod val="75000"/>
                    <a:lumOff val="2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21"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22"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23"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4" name="直接连接符 23"/>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97933513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A2C5D6-B31B-4C29-8DE5-F191DEEA8DBE}" type="slidenum">
              <a:rPr lang="zh-CN" altLang="en-US" smtClean="0"/>
              <a:pPr/>
              <a:t>‹#›</a:t>
            </a:fld>
            <a:endParaRPr lang="zh-CN" altLang="en-US"/>
          </a:p>
        </p:txBody>
      </p:sp>
      <p:pic>
        <p:nvPicPr>
          <p:cNvPr id="8" name="Picture 4" descr="E:\L\培训PPT模版\yinying.png"/>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1619672" y="4077072"/>
            <a:ext cx="5986463" cy="10668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descr="E:\L\培训PPT模版\未标题1-2.png"/>
          <p:cNvPicPr>
            <a:picLocks noChangeAspect="1" noChangeArrowheads="1"/>
          </p:cNvPicPr>
          <p:nvPr userDrawn="1"/>
        </p:nvPicPr>
        <p:blipFill>
          <a:blip r:embed="rId3">
            <a:extLst>
              <a:ext uri="{BEBA8EAE-BF5A-486C-A8C5-ECC9F3942E4B}">
                <a14:imgProps xmlns="" xmlns:a14="http://schemas.microsoft.com/office/drawing/2010/main">
                  <a14:imgLayer r:embed="rId4">
                    <a14:imgEffect>
                      <a14:brightnessContrast bright="-84000"/>
                    </a14:imgEffect>
                  </a14:imgLayer>
                </a14:imgProps>
              </a:ext>
              <a:ext uri="{28A0092B-C50C-407E-A947-70E740481C1C}">
                <a14:useLocalDpi xmlns="" xmlns:a14="http://schemas.microsoft.com/office/drawing/2010/main" val="0"/>
              </a:ext>
            </a:extLst>
          </a:blip>
          <a:srcRect/>
          <a:stretch>
            <a:fillRect/>
          </a:stretch>
        </p:blipFill>
        <p:spPr bwMode="auto">
          <a:xfrm>
            <a:off x="2339752" y="1210940"/>
            <a:ext cx="4529138" cy="71866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139632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980728"/>
            <a:ext cx="8229600" cy="1008112"/>
          </a:xfrm>
        </p:spPr>
        <p:txBody>
          <a:bodyPr>
            <a:normAutofit/>
          </a:bodyPr>
          <a:lstStyle>
            <a:lvl1pPr>
              <a:defRPr sz="2800">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2060848"/>
            <a:ext cx="4038600" cy="4065315"/>
          </a:xfrm>
        </p:spPr>
        <p:txBody>
          <a:bodyPr/>
          <a:lstStyle>
            <a:lvl1pPr>
              <a:defRPr sz="2400">
                <a:solidFill>
                  <a:schemeClr val="tx1">
                    <a:lumMod val="75000"/>
                    <a:lumOff val="25000"/>
                  </a:schemeClr>
                </a:solidFill>
                <a:latin typeface="微软雅黑" pitchFamily="34" charset="-122"/>
                <a:ea typeface="微软雅黑" pitchFamily="34" charset="-122"/>
              </a:defRPr>
            </a:lvl1pPr>
            <a:lvl2pPr>
              <a:defRPr sz="2000">
                <a:solidFill>
                  <a:schemeClr val="tx1">
                    <a:lumMod val="75000"/>
                    <a:lumOff val="25000"/>
                  </a:schemeClr>
                </a:solidFill>
                <a:latin typeface="微软雅黑" pitchFamily="34" charset="-122"/>
                <a:ea typeface="微软雅黑" pitchFamily="34" charset="-122"/>
              </a:defRPr>
            </a:lvl2pPr>
            <a:lvl3pPr>
              <a:defRPr sz="1800">
                <a:solidFill>
                  <a:schemeClr val="tx1">
                    <a:lumMod val="75000"/>
                    <a:lumOff val="25000"/>
                  </a:schemeClr>
                </a:solidFill>
                <a:latin typeface="微软雅黑" pitchFamily="34" charset="-122"/>
                <a:ea typeface="微软雅黑" pitchFamily="34" charset="-122"/>
              </a:defRPr>
            </a:lvl3pPr>
            <a:lvl4pPr>
              <a:defRPr sz="1600">
                <a:solidFill>
                  <a:schemeClr val="tx1">
                    <a:lumMod val="75000"/>
                    <a:lumOff val="25000"/>
                  </a:schemeClr>
                </a:solidFill>
                <a:latin typeface="微软雅黑" pitchFamily="34" charset="-122"/>
                <a:ea typeface="微软雅黑" pitchFamily="34" charset="-122"/>
              </a:defRPr>
            </a:lvl4pPr>
            <a:lvl5pPr>
              <a:defRPr sz="1400" b="0">
                <a:solidFill>
                  <a:schemeClr val="tx1">
                    <a:lumMod val="75000"/>
                    <a:lumOff val="25000"/>
                  </a:schemeClr>
                </a:solidFill>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12" name="内容占位符 2"/>
          <p:cNvSpPr>
            <a:spLocks noGrp="1"/>
          </p:cNvSpPr>
          <p:nvPr>
            <p:ph sz="half" idx="16"/>
          </p:nvPr>
        </p:nvSpPr>
        <p:spPr>
          <a:xfrm>
            <a:off x="4644008" y="2060848"/>
            <a:ext cx="4038600" cy="4065315"/>
          </a:xfrm>
        </p:spPr>
        <p:txBody>
          <a:bodyPr/>
          <a:lstStyle>
            <a:lvl1pPr>
              <a:defRPr sz="2400">
                <a:solidFill>
                  <a:schemeClr val="tx1">
                    <a:lumMod val="75000"/>
                    <a:lumOff val="25000"/>
                  </a:schemeClr>
                </a:solidFill>
                <a:latin typeface="微软雅黑" pitchFamily="34" charset="-122"/>
                <a:ea typeface="微软雅黑" pitchFamily="34" charset="-122"/>
              </a:defRPr>
            </a:lvl1pPr>
            <a:lvl2pPr>
              <a:defRPr sz="2000">
                <a:solidFill>
                  <a:schemeClr val="tx1">
                    <a:lumMod val="75000"/>
                    <a:lumOff val="25000"/>
                  </a:schemeClr>
                </a:solidFill>
                <a:latin typeface="微软雅黑" pitchFamily="34" charset="-122"/>
                <a:ea typeface="微软雅黑" pitchFamily="34" charset="-122"/>
              </a:defRPr>
            </a:lvl2pPr>
            <a:lvl3pPr>
              <a:defRPr sz="1800">
                <a:solidFill>
                  <a:schemeClr val="tx1">
                    <a:lumMod val="75000"/>
                    <a:lumOff val="25000"/>
                  </a:schemeClr>
                </a:solidFill>
                <a:latin typeface="微软雅黑" pitchFamily="34" charset="-122"/>
                <a:ea typeface="微软雅黑" pitchFamily="34" charset="-122"/>
              </a:defRPr>
            </a:lvl3pPr>
            <a:lvl4pPr>
              <a:defRPr sz="1600">
                <a:solidFill>
                  <a:schemeClr val="tx1">
                    <a:lumMod val="75000"/>
                    <a:lumOff val="25000"/>
                  </a:schemeClr>
                </a:solidFill>
                <a:latin typeface="微软雅黑" pitchFamily="34" charset="-122"/>
                <a:ea typeface="微软雅黑" pitchFamily="34" charset="-122"/>
              </a:defRPr>
            </a:lvl4pPr>
            <a:lvl5pPr>
              <a:defRPr sz="1400" b="0">
                <a:solidFill>
                  <a:schemeClr val="tx1">
                    <a:lumMod val="75000"/>
                    <a:lumOff val="25000"/>
                  </a:schemeClr>
                </a:solidFill>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4"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15"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6" name="直接连接符 15"/>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5870056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1047874"/>
            <a:ext cx="8229600" cy="724942"/>
          </a:xfrm>
        </p:spPr>
        <p:txBody>
          <a:bodyPr>
            <a:normAutofit/>
          </a:bodyPr>
          <a:lstStyle>
            <a:lvl1pPr>
              <a:defRPr sz="2800" b="1">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67544" y="1781126"/>
            <a:ext cx="4040188" cy="639762"/>
          </a:xfrm>
        </p:spPr>
        <p:txBody>
          <a:bodyPr anchor="b"/>
          <a:lstStyle>
            <a:lvl1pPr marL="0" indent="0">
              <a:buNone/>
              <a:defRPr sz="2400" b="0">
                <a:solidFill>
                  <a:schemeClr val="tx1">
                    <a:lumMod val="75000"/>
                    <a:lumOff val="25000"/>
                  </a:schemeClr>
                </a:solidFill>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67544" y="2420888"/>
            <a:ext cx="4040188" cy="3735264"/>
          </a:xfrm>
        </p:spPr>
        <p:txBody>
          <a:bodyPr/>
          <a:lstStyle>
            <a:lvl1pPr>
              <a:defRPr sz="2000">
                <a:solidFill>
                  <a:schemeClr val="tx1">
                    <a:lumMod val="75000"/>
                    <a:lumOff val="25000"/>
                  </a:schemeClr>
                </a:solidFill>
                <a:latin typeface="微软雅黑" pitchFamily="34" charset="-122"/>
                <a:ea typeface="微软雅黑" pitchFamily="34" charset="-122"/>
              </a:defRPr>
            </a:lvl1pPr>
            <a:lvl2pPr>
              <a:defRPr sz="1800">
                <a:solidFill>
                  <a:schemeClr val="tx1">
                    <a:lumMod val="75000"/>
                    <a:lumOff val="25000"/>
                  </a:schemeClr>
                </a:solidFill>
                <a:latin typeface="微软雅黑" pitchFamily="34" charset="-122"/>
                <a:ea typeface="微软雅黑" pitchFamily="34" charset="-122"/>
              </a:defRPr>
            </a:lvl2pPr>
            <a:lvl3pPr>
              <a:defRPr sz="1600">
                <a:solidFill>
                  <a:schemeClr val="tx1">
                    <a:lumMod val="75000"/>
                    <a:lumOff val="25000"/>
                  </a:schemeClr>
                </a:solidFill>
                <a:latin typeface="微软雅黑" pitchFamily="34" charset="-122"/>
                <a:ea typeface="微软雅黑" pitchFamily="34" charset="-122"/>
              </a:defRPr>
            </a:lvl3pPr>
            <a:lvl4pPr>
              <a:defRPr sz="1400" b="0">
                <a:solidFill>
                  <a:schemeClr val="tx1">
                    <a:lumMod val="75000"/>
                    <a:lumOff val="25000"/>
                  </a:schemeClr>
                </a:solidFill>
                <a:latin typeface="微软雅黑" pitchFamily="34" charset="-122"/>
                <a:ea typeface="微软雅黑" pitchFamily="34" charset="-122"/>
              </a:defRPr>
            </a:lvl4pPr>
            <a:lvl5pPr>
              <a:defRPr sz="1200" b="0">
                <a:solidFill>
                  <a:schemeClr val="tx1">
                    <a:lumMod val="75000"/>
                    <a:lumOff val="25000"/>
                  </a:schemeClr>
                </a:solidFill>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14" name="文本占位符 2"/>
          <p:cNvSpPr>
            <a:spLocks noGrp="1"/>
          </p:cNvSpPr>
          <p:nvPr>
            <p:ph type="body" idx="16"/>
          </p:nvPr>
        </p:nvSpPr>
        <p:spPr>
          <a:xfrm>
            <a:off x="4644008" y="1781126"/>
            <a:ext cx="4040188" cy="639762"/>
          </a:xfrm>
        </p:spPr>
        <p:txBody>
          <a:bodyPr anchor="b"/>
          <a:lstStyle>
            <a:lvl1pPr marL="0" indent="0">
              <a:buNone/>
              <a:defRPr sz="2400" b="0">
                <a:solidFill>
                  <a:schemeClr val="tx1">
                    <a:lumMod val="75000"/>
                    <a:lumOff val="25000"/>
                  </a:schemeClr>
                </a:solidFill>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15" name="内容占位符 3"/>
          <p:cNvSpPr>
            <a:spLocks noGrp="1"/>
          </p:cNvSpPr>
          <p:nvPr>
            <p:ph sz="half" idx="17"/>
          </p:nvPr>
        </p:nvSpPr>
        <p:spPr>
          <a:xfrm>
            <a:off x="4644008" y="2420888"/>
            <a:ext cx="4040188" cy="3735264"/>
          </a:xfrm>
        </p:spPr>
        <p:txBody>
          <a:bodyPr/>
          <a:lstStyle>
            <a:lvl1pPr>
              <a:defRPr sz="2000">
                <a:solidFill>
                  <a:schemeClr val="tx1">
                    <a:lumMod val="75000"/>
                    <a:lumOff val="25000"/>
                  </a:schemeClr>
                </a:solidFill>
                <a:latin typeface="微软雅黑" pitchFamily="34" charset="-122"/>
                <a:ea typeface="微软雅黑" pitchFamily="34" charset="-122"/>
              </a:defRPr>
            </a:lvl1pPr>
            <a:lvl2pPr>
              <a:defRPr sz="1800">
                <a:solidFill>
                  <a:schemeClr val="tx1">
                    <a:lumMod val="75000"/>
                    <a:lumOff val="25000"/>
                  </a:schemeClr>
                </a:solidFill>
                <a:latin typeface="微软雅黑" pitchFamily="34" charset="-122"/>
                <a:ea typeface="微软雅黑" pitchFamily="34" charset="-122"/>
              </a:defRPr>
            </a:lvl2pPr>
            <a:lvl3pPr>
              <a:defRPr sz="1600">
                <a:solidFill>
                  <a:schemeClr val="tx1">
                    <a:lumMod val="75000"/>
                    <a:lumOff val="25000"/>
                  </a:schemeClr>
                </a:solidFill>
                <a:latin typeface="微软雅黑" pitchFamily="34" charset="-122"/>
                <a:ea typeface="微软雅黑" pitchFamily="34" charset="-122"/>
              </a:defRPr>
            </a:lvl3pPr>
            <a:lvl4pPr>
              <a:defRPr sz="1400" b="0">
                <a:solidFill>
                  <a:schemeClr val="tx1">
                    <a:lumMod val="75000"/>
                    <a:lumOff val="25000"/>
                  </a:schemeClr>
                </a:solidFill>
                <a:latin typeface="微软雅黑" pitchFamily="34" charset="-122"/>
                <a:ea typeface="微软雅黑" pitchFamily="34" charset="-122"/>
              </a:defRPr>
            </a:lvl4pPr>
            <a:lvl5pPr>
              <a:defRPr sz="1200" b="0">
                <a:solidFill>
                  <a:schemeClr val="tx1">
                    <a:lumMod val="75000"/>
                    <a:lumOff val="25000"/>
                  </a:schemeClr>
                </a:solidFill>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6"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7"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18"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9" name="直接连接符 18"/>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26884058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75000"/>
                    <a:lumOff val="25000"/>
                  </a:schemeClr>
                </a:solidFill>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6"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7"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8"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 name="直接连接符 8"/>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1620403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5"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6"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7"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直接连接符 7"/>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8465238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71600" y="908720"/>
            <a:ext cx="7128792" cy="1143000"/>
          </a:xfrm>
        </p:spPr>
        <p:txBody>
          <a:bodyPr/>
          <a:lstStyle>
            <a:lvl1pPr>
              <a:defRPr sz="280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971600" y="2132856"/>
            <a:ext cx="7128792" cy="3993307"/>
          </a:xfrm>
        </p:spPr>
        <p:txBody>
          <a:bodyPr/>
          <a:lstStyle>
            <a:lvl1pPr>
              <a:defRPr sz="2400" b="0">
                <a:solidFill>
                  <a:schemeClr val="bg1"/>
                </a:solidFill>
                <a:latin typeface="微软雅黑" pitchFamily="34" charset="-122"/>
                <a:ea typeface="微软雅黑" pitchFamily="34" charset="-122"/>
              </a:defRPr>
            </a:lvl1pPr>
            <a:lvl2pPr>
              <a:defRPr sz="2000" b="0">
                <a:solidFill>
                  <a:schemeClr val="bg1"/>
                </a:solidFill>
                <a:latin typeface="微软雅黑" pitchFamily="34" charset="-122"/>
                <a:ea typeface="微软雅黑" pitchFamily="34" charset="-122"/>
              </a:defRPr>
            </a:lvl2pPr>
            <a:lvl3pPr>
              <a:defRPr sz="1800" b="0">
                <a:solidFill>
                  <a:schemeClr val="bg1"/>
                </a:solidFill>
                <a:latin typeface="微软雅黑" pitchFamily="34" charset="-122"/>
                <a:ea typeface="微软雅黑" pitchFamily="34" charset="-122"/>
              </a:defRPr>
            </a:lvl3pPr>
            <a:lvl4pPr>
              <a:defRPr sz="1600" b="0">
                <a:solidFill>
                  <a:schemeClr val="bg1"/>
                </a:solidFill>
                <a:latin typeface="微软雅黑" pitchFamily="34" charset="-122"/>
                <a:ea typeface="微软雅黑" pitchFamily="34" charset="-122"/>
              </a:defRPr>
            </a:lvl4pPr>
            <a:lvl5pPr>
              <a:defRPr sz="1400" b="0">
                <a:solidFill>
                  <a:schemeClr val="bg1"/>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21"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22"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23"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4" name="直接连接符 23"/>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3777035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3A2C5D6-B31B-4C29-8DE5-F191DEEA8DBE}" type="slidenum">
              <a:rPr lang="zh-CN" altLang="en-US" smtClean="0"/>
              <a:pPr/>
              <a:t>‹#›</a:t>
            </a:fld>
            <a:endParaRPr lang="zh-CN" altLang="en-US"/>
          </a:p>
        </p:txBody>
      </p:sp>
    </p:spTree>
    <p:extLst>
      <p:ext uri="{BB962C8B-B14F-4D97-AF65-F5344CB8AC3E}">
        <p14:creationId xmlns="" xmlns:p14="http://schemas.microsoft.com/office/powerpoint/2010/main" val="234579223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1340768"/>
            <a:ext cx="5111750" cy="4785395"/>
          </a:xfrm>
        </p:spPr>
        <p:txBody>
          <a:bodyPr/>
          <a:lstStyle>
            <a:lvl1pPr>
              <a:defRPr sz="2000">
                <a:solidFill>
                  <a:schemeClr val="tx1">
                    <a:lumMod val="75000"/>
                    <a:lumOff val="25000"/>
                  </a:schemeClr>
                </a:solidFill>
                <a:latin typeface="微软雅黑" pitchFamily="34" charset="-122"/>
                <a:ea typeface="微软雅黑" pitchFamily="34" charset="-122"/>
              </a:defRPr>
            </a:lvl1pPr>
            <a:lvl2pPr>
              <a:defRPr sz="1800">
                <a:solidFill>
                  <a:schemeClr val="tx1">
                    <a:lumMod val="75000"/>
                    <a:lumOff val="25000"/>
                  </a:schemeClr>
                </a:solidFill>
                <a:latin typeface="微软雅黑" pitchFamily="34" charset="-122"/>
                <a:ea typeface="微软雅黑" pitchFamily="34" charset="-122"/>
              </a:defRPr>
            </a:lvl2pPr>
            <a:lvl3pPr>
              <a:defRPr sz="1600">
                <a:solidFill>
                  <a:schemeClr val="tx1">
                    <a:lumMod val="75000"/>
                    <a:lumOff val="25000"/>
                  </a:schemeClr>
                </a:solidFill>
                <a:latin typeface="微软雅黑" pitchFamily="34" charset="-122"/>
                <a:ea typeface="微软雅黑" pitchFamily="34" charset="-122"/>
              </a:defRPr>
            </a:lvl3pPr>
            <a:lvl4pPr>
              <a:defRPr sz="1400">
                <a:solidFill>
                  <a:schemeClr val="tx1">
                    <a:lumMod val="75000"/>
                    <a:lumOff val="25000"/>
                  </a:schemeClr>
                </a:solidFill>
                <a:latin typeface="微软雅黑" pitchFamily="34" charset="-122"/>
                <a:ea typeface="微软雅黑" pitchFamily="34" charset="-122"/>
              </a:defRPr>
            </a:lvl4pPr>
            <a:lvl5pPr>
              <a:defRPr sz="1200">
                <a:solidFill>
                  <a:schemeClr val="tx1">
                    <a:lumMod val="75000"/>
                    <a:lumOff val="25000"/>
                  </a:schemeClr>
                </a:solidFill>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67544" y="1772817"/>
            <a:ext cx="3008313" cy="1008112"/>
          </a:xfrm>
        </p:spPr>
        <p:txBody>
          <a:bodyPr>
            <a:normAutofit/>
          </a:bodyPr>
          <a:lstStyle>
            <a:lvl1pPr marL="0" indent="0">
              <a:buNone/>
              <a:defRPr sz="120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14" name="文本占位符 3"/>
          <p:cNvSpPr>
            <a:spLocks noGrp="1"/>
          </p:cNvSpPr>
          <p:nvPr>
            <p:ph type="body" sz="half" idx="13"/>
          </p:nvPr>
        </p:nvSpPr>
        <p:spPr>
          <a:xfrm>
            <a:off x="467544" y="2996952"/>
            <a:ext cx="3008313" cy="432048"/>
          </a:xfrm>
        </p:spPr>
        <p:txBody>
          <a:bodyPr>
            <a:normAutofit/>
          </a:bodyPr>
          <a:lstStyle>
            <a:lvl1pPr marL="0" indent="0">
              <a:buNone/>
              <a:defRPr sz="16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5" name="文本占位符 3"/>
          <p:cNvSpPr>
            <a:spLocks noGrp="1"/>
          </p:cNvSpPr>
          <p:nvPr>
            <p:ph type="body" sz="half" idx="14"/>
          </p:nvPr>
        </p:nvSpPr>
        <p:spPr>
          <a:xfrm>
            <a:off x="467544" y="3429000"/>
            <a:ext cx="3008313" cy="1008112"/>
          </a:xfrm>
        </p:spPr>
        <p:txBody>
          <a:bodyPr>
            <a:normAutofit/>
          </a:bodyPr>
          <a:lstStyle>
            <a:lvl1pPr marL="0" indent="0">
              <a:buNone/>
              <a:defRPr sz="120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6" name="文本占位符 3"/>
          <p:cNvSpPr>
            <a:spLocks noGrp="1"/>
          </p:cNvSpPr>
          <p:nvPr>
            <p:ph type="body" sz="half" idx="15"/>
          </p:nvPr>
        </p:nvSpPr>
        <p:spPr>
          <a:xfrm>
            <a:off x="467544" y="4653136"/>
            <a:ext cx="3008313" cy="432048"/>
          </a:xfrm>
        </p:spPr>
        <p:txBody>
          <a:bodyPr>
            <a:normAutofit/>
          </a:bodyPr>
          <a:lstStyle>
            <a:lvl1pPr marL="0" indent="0">
              <a:buNone/>
              <a:defRPr sz="16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7" name="文本占位符 3"/>
          <p:cNvSpPr>
            <a:spLocks noGrp="1"/>
          </p:cNvSpPr>
          <p:nvPr>
            <p:ph type="body" sz="half" idx="16"/>
          </p:nvPr>
        </p:nvSpPr>
        <p:spPr>
          <a:xfrm>
            <a:off x="467544" y="5085184"/>
            <a:ext cx="3008313" cy="1008112"/>
          </a:xfrm>
        </p:spPr>
        <p:txBody>
          <a:bodyPr>
            <a:normAutofit/>
          </a:bodyPr>
          <a:lstStyle>
            <a:lvl1pPr marL="0" indent="0">
              <a:buNone/>
              <a:defRPr sz="120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8" name="文本占位符 3"/>
          <p:cNvSpPr>
            <a:spLocks noGrp="1"/>
          </p:cNvSpPr>
          <p:nvPr>
            <p:ph type="body" sz="half" idx="17"/>
          </p:nvPr>
        </p:nvSpPr>
        <p:spPr>
          <a:xfrm>
            <a:off x="467544" y="1340768"/>
            <a:ext cx="3008313" cy="432048"/>
          </a:xfrm>
        </p:spPr>
        <p:txBody>
          <a:bodyPr>
            <a:normAutofit/>
          </a:bodyPr>
          <a:lstStyle>
            <a:lvl1pPr marL="0" indent="0">
              <a:buNone/>
              <a:defRPr sz="16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9"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20"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21"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2" name="直接连接符 21"/>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03293743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5153744"/>
            <a:ext cx="5486400" cy="566738"/>
          </a:xfrm>
        </p:spPr>
        <p:txBody>
          <a:bodyPr anchor="b"/>
          <a:lstStyle>
            <a:lvl1pPr algn="l">
              <a:defRPr sz="2000" b="1">
                <a:solidFill>
                  <a:schemeClr val="tx1">
                    <a:lumMod val="75000"/>
                    <a:lumOff val="25000"/>
                  </a:schemeClr>
                </a:solidFill>
              </a:defRPr>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1124743"/>
            <a:ext cx="5486400" cy="4032449"/>
          </a:xfrm>
        </p:spPr>
        <p:txBody>
          <a:bodyPr/>
          <a:lstStyle>
            <a:lvl1pPr marL="0" indent="0">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720482"/>
            <a:ext cx="5486400" cy="804862"/>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8"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9"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10"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 name="直接连接符 10"/>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48942685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75000"/>
                    <a:lumOff val="25000"/>
                  </a:schemeClr>
                </a:solidFill>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7"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8"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9"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0" name="直接连接符 9"/>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788893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80728"/>
            <a:ext cx="2057400" cy="5145435"/>
          </a:xfrm>
        </p:spPr>
        <p:txBody>
          <a:bodyPr vert="eaVert"/>
          <a:lstStyle>
            <a:lvl1pPr>
              <a:defRPr>
                <a:solidFill>
                  <a:schemeClr val="tx1">
                    <a:lumMod val="75000"/>
                    <a:lumOff val="25000"/>
                  </a:schemeClr>
                </a:solidFill>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980728"/>
            <a:ext cx="6019800" cy="5145435"/>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7"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8"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tx1">
                    <a:lumMod val="75000"/>
                    <a:lumOff val="2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9"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0" name="直接连接符 9"/>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91709872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2F4E9D-D181-49F5-9FDC-66CA15BFF3D9}" type="slidenum">
              <a:rPr lang="zh-CN" altLang="en-US"/>
              <a:pPr>
                <a:defRPr/>
              </a:pPr>
              <a:t>‹#›</a:t>
            </a:fld>
            <a:endParaRPr lang="en-US"/>
          </a:p>
        </p:txBody>
      </p:sp>
    </p:spTree>
    <p:extLst>
      <p:ext uri="{BB962C8B-B14F-4D97-AF65-F5344CB8AC3E}">
        <p14:creationId xmlns="" xmlns:p14="http://schemas.microsoft.com/office/powerpoint/2010/main" val="3506841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4_标题和内容">
    <p:spTree>
      <p:nvGrpSpPr>
        <p:cNvPr id="1" name=""/>
        <p:cNvGrpSpPr/>
        <p:nvPr/>
      </p:nvGrpSpPr>
      <p:grpSpPr>
        <a:xfrm>
          <a:off x="0" y="0"/>
          <a:ext cx="0" cy="0"/>
          <a:chOff x="0" y="0"/>
          <a:chExt cx="0" cy="0"/>
        </a:xfrm>
      </p:grpSpPr>
      <p:pic>
        <p:nvPicPr>
          <p:cNvPr id="2" name="图片 7" descr="PPT-BG2.jpg"/>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395262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8" name="Picture 2" descr="E:\L\培训PPT模版\培训PPT模版-01.png"/>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矩形 8"/>
          <p:cNvSpPr/>
          <p:nvPr userDrawn="1"/>
        </p:nvSpPr>
        <p:spPr>
          <a:xfrm rot="16200000" flipV="1">
            <a:off x="-673308" y="3120627"/>
            <a:ext cx="1947952" cy="45719"/>
          </a:xfrm>
          <a:prstGeom prst="rect">
            <a:avLst/>
          </a:prstGeom>
          <a:solidFill>
            <a:srgbClr val="92D050"/>
          </a:solidFill>
          <a:ln>
            <a:noFill/>
          </a:ln>
          <a:effectLst>
            <a:outerShdw dist="23000" sx="1000" sy="1000" rotWithShape="0">
              <a:srgbClr val="000000"/>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3" name="矩形 12"/>
          <p:cNvSpPr/>
          <p:nvPr userDrawn="1"/>
        </p:nvSpPr>
        <p:spPr>
          <a:xfrm rot="16200000" flipV="1">
            <a:off x="-780635" y="3100225"/>
            <a:ext cx="1947952" cy="86521"/>
          </a:xfrm>
          <a:prstGeom prst="rect">
            <a:avLst/>
          </a:prstGeom>
          <a:solidFill>
            <a:srgbClr val="0091C2"/>
          </a:solidFill>
          <a:ln>
            <a:noFill/>
          </a:ln>
          <a:effectLst>
            <a:outerShdw dist="23000" sx="1000" sy="1000" rotWithShape="0">
              <a:srgbClr val="000000"/>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685800" y="2174999"/>
            <a:ext cx="4534272" cy="1398017"/>
          </a:xfrm>
        </p:spPr>
        <p:txBody>
          <a:bodyPr>
            <a:normAutofit/>
          </a:bodyPr>
          <a:lstStyle>
            <a:lvl1pPr algn="l">
              <a:defRPr sz="4000" b="1">
                <a:solidFill>
                  <a:srgbClr val="005EAC"/>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683568" y="3573016"/>
            <a:ext cx="5040560" cy="1008112"/>
          </a:xfrm>
        </p:spPr>
        <p:txBody>
          <a:bodyPr>
            <a:normAutofit/>
          </a:bodyPr>
          <a:lstStyle>
            <a:lvl1pPr marL="0" indent="0" algn="l">
              <a:buNone/>
              <a:defRPr sz="2000">
                <a:solidFill>
                  <a:srgbClr val="005EAC"/>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14" name="矩形 13"/>
          <p:cNvSpPr/>
          <p:nvPr userDrawn="1"/>
        </p:nvSpPr>
        <p:spPr>
          <a:xfrm rot="16200000" flipV="1">
            <a:off x="-920225" y="3089735"/>
            <a:ext cx="1947952" cy="107505"/>
          </a:xfrm>
          <a:prstGeom prst="rect">
            <a:avLst/>
          </a:prstGeom>
          <a:solidFill>
            <a:srgbClr val="005EAC"/>
          </a:solidFill>
          <a:ln>
            <a:noFill/>
          </a:ln>
          <a:effectLst>
            <a:outerShdw dist="23000" sx="1000" sy="1000" rotWithShape="0">
              <a:srgbClr val="000000"/>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32514284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3" descr="E:\L\培训PPT模版\未标题1-2.png"/>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2347118" y="1268760"/>
            <a:ext cx="4529138" cy="718661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日期占位符 3"/>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A2C5D6-B31B-4C29-8DE5-F191DEEA8DBE}" type="slidenum">
              <a:rPr lang="zh-CN" altLang="en-US" smtClean="0"/>
              <a:pPr/>
              <a:t>‹#›</a:t>
            </a:fld>
            <a:endParaRPr lang="zh-CN" altLang="en-US"/>
          </a:p>
        </p:txBody>
      </p:sp>
      <p:pic>
        <p:nvPicPr>
          <p:cNvPr id="8" name="Picture 4" descr="E:\L\培训PPT模版\yinying.png"/>
          <p:cNvPicPr>
            <a:picLocks noChangeAspect="1" noChangeArrowheads="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1619672" y="4077072"/>
            <a:ext cx="5986463" cy="1066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36396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980728"/>
            <a:ext cx="8229600" cy="1008112"/>
          </a:xfrm>
        </p:spPr>
        <p:txBody>
          <a:bodyPr>
            <a:normAutofit/>
          </a:bodyPr>
          <a:lstStyle>
            <a:lvl1pPr>
              <a:defRPr sz="280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2060848"/>
            <a:ext cx="4038600" cy="4065315"/>
          </a:xfrm>
        </p:spPr>
        <p:txBody>
          <a:bodyPr/>
          <a:lstStyle>
            <a:lvl1pPr>
              <a:defRPr sz="2400">
                <a:solidFill>
                  <a:schemeClr val="bg1"/>
                </a:solidFill>
                <a:latin typeface="微软雅黑" pitchFamily="34" charset="-122"/>
                <a:ea typeface="微软雅黑" pitchFamily="34" charset="-122"/>
              </a:defRPr>
            </a:lvl1pPr>
            <a:lvl2pPr>
              <a:defRPr sz="2000">
                <a:solidFill>
                  <a:schemeClr val="bg1"/>
                </a:solidFill>
                <a:latin typeface="微软雅黑" pitchFamily="34" charset="-122"/>
                <a:ea typeface="微软雅黑" pitchFamily="34" charset="-122"/>
              </a:defRPr>
            </a:lvl2pPr>
            <a:lvl3pPr>
              <a:defRPr sz="1800">
                <a:solidFill>
                  <a:schemeClr val="bg1"/>
                </a:solidFill>
                <a:latin typeface="微软雅黑" pitchFamily="34" charset="-122"/>
                <a:ea typeface="微软雅黑" pitchFamily="34" charset="-122"/>
              </a:defRPr>
            </a:lvl3pPr>
            <a:lvl4pPr>
              <a:defRPr sz="1600">
                <a:solidFill>
                  <a:schemeClr val="bg1"/>
                </a:solidFill>
                <a:latin typeface="微软雅黑" pitchFamily="34" charset="-122"/>
                <a:ea typeface="微软雅黑" pitchFamily="34" charset="-122"/>
              </a:defRPr>
            </a:lvl4pPr>
            <a:lvl5pPr>
              <a:defRPr sz="1400" b="0">
                <a:solidFill>
                  <a:schemeClr val="bg1"/>
                </a:solidFill>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12" name="内容占位符 2"/>
          <p:cNvSpPr>
            <a:spLocks noGrp="1"/>
          </p:cNvSpPr>
          <p:nvPr>
            <p:ph sz="half" idx="16"/>
          </p:nvPr>
        </p:nvSpPr>
        <p:spPr>
          <a:xfrm>
            <a:off x="4644008" y="2060848"/>
            <a:ext cx="4038600" cy="4065315"/>
          </a:xfrm>
        </p:spPr>
        <p:txBody>
          <a:bodyPr/>
          <a:lstStyle>
            <a:lvl1pPr>
              <a:defRPr sz="2400">
                <a:solidFill>
                  <a:schemeClr val="bg1"/>
                </a:solidFill>
                <a:latin typeface="微软雅黑" pitchFamily="34" charset="-122"/>
                <a:ea typeface="微软雅黑" pitchFamily="34" charset="-122"/>
              </a:defRPr>
            </a:lvl1pPr>
            <a:lvl2pPr>
              <a:defRPr sz="2000">
                <a:solidFill>
                  <a:schemeClr val="bg1"/>
                </a:solidFill>
                <a:latin typeface="微软雅黑" pitchFamily="34" charset="-122"/>
                <a:ea typeface="微软雅黑" pitchFamily="34" charset="-122"/>
              </a:defRPr>
            </a:lvl2pPr>
            <a:lvl3pPr>
              <a:defRPr sz="1800">
                <a:solidFill>
                  <a:schemeClr val="bg1"/>
                </a:solidFill>
                <a:latin typeface="微软雅黑" pitchFamily="34" charset="-122"/>
                <a:ea typeface="微软雅黑" pitchFamily="34" charset="-122"/>
              </a:defRPr>
            </a:lvl3pPr>
            <a:lvl4pPr>
              <a:defRPr sz="1600">
                <a:solidFill>
                  <a:schemeClr val="bg1"/>
                </a:solidFill>
                <a:latin typeface="微软雅黑" pitchFamily="34" charset="-122"/>
                <a:ea typeface="微软雅黑" pitchFamily="34" charset="-122"/>
              </a:defRPr>
            </a:lvl4pPr>
            <a:lvl5pPr>
              <a:defRPr sz="1400" b="0">
                <a:solidFill>
                  <a:schemeClr val="bg1"/>
                </a:solidFill>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4"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15"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6" name="直接连接符 15"/>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423221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1047874"/>
            <a:ext cx="8229600" cy="724942"/>
          </a:xfrm>
        </p:spPr>
        <p:txBody>
          <a:bodyPr>
            <a:normAutofit/>
          </a:bodyPr>
          <a:lstStyle>
            <a:lvl1pPr>
              <a:defRPr sz="2800"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67544" y="1781126"/>
            <a:ext cx="4040188" cy="639762"/>
          </a:xfrm>
        </p:spPr>
        <p:txBody>
          <a:bodyPr anchor="b"/>
          <a:lstStyle>
            <a:lvl1pPr marL="0" indent="0">
              <a:buNone/>
              <a:defRPr sz="2400" b="0">
                <a:solidFill>
                  <a:schemeClr val="bg1"/>
                </a:solidFill>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67544" y="2420888"/>
            <a:ext cx="4040188" cy="3735264"/>
          </a:xfrm>
        </p:spPr>
        <p:txBody>
          <a:bodyPr/>
          <a:lstStyle>
            <a:lvl1pPr>
              <a:defRPr sz="2000">
                <a:solidFill>
                  <a:schemeClr val="bg1"/>
                </a:solidFill>
                <a:latin typeface="微软雅黑" pitchFamily="34" charset="-122"/>
                <a:ea typeface="微软雅黑" pitchFamily="34" charset="-122"/>
              </a:defRPr>
            </a:lvl1pPr>
            <a:lvl2pPr>
              <a:defRPr sz="1800">
                <a:solidFill>
                  <a:schemeClr val="bg1"/>
                </a:solidFill>
                <a:latin typeface="微软雅黑" pitchFamily="34" charset="-122"/>
                <a:ea typeface="微软雅黑" pitchFamily="34" charset="-122"/>
              </a:defRPr>
            </a:lvl2pPr>
            <a:lvl3pPr>
              <a:defRPr sz="1600">
                <a:solidFill>
                  <a:schemeClr val="bg1"/>
                </a:solidFill>
                <a:latin typeface="微软雅黑" pitchFamily="34" charset="-122"/>
                <a:ea typeface="微软雅黑" pitchFamily="34" charset="-122"/>
              </a:defRPr>
            </a:lvl3pPr>
            <a:lvl4pPr>
              <a:defRPr sz="1400" b="0">
                <a:solidFill>
                  <a:schemeClr val="bg1"/>
                </a:solidFill>
                <a:latin typeface="微软雅黑" pitchFamily="34" charset="-122"/>
                <a:ea typeface="微软雅黑" pitchFamily="34" charset="-122"/>
              </a:defRPr>
            </a:lvl4pPr>
            <a:lvl5pPr>
              <a:defRPr sz="1200" b="0">
                <a:solidFill>
                  <a:schemeClr val="bg1"/>
                </a:solidFill>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14" name="文本占位符 2"/>
          <p:cNvSpPr>
            <a:spLocks noGrp="1"/>
          </p:cNvSpPr>
          <p:nvPr>
            <p:ph type="body" idx="16"/>
          </p:nvPr>
        </p:nvSpPr>
        <p:spPr>
          <a:xfrm>
            <a:off x="4644008" y="1781126"/>
            <a:ext cx="4040188" cy="639762"/>
          </a:xfrm>
        </p:spPr>
        <p:txBody>
          <a:bodyPr anchor="b"/>
          <a:lstStyle>
            <a:lvl1pPr marL="0" indent="0">
              <a:buNone/>
              <a:defRPr sz="2400" b="0">
                <a:solidFill>
                  <a:schemeClr val="bg1"/>
                </a:solidFill>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15" name="内容占位符 3"/>
          <p:cNvSpPr>
            <a:spLocks noGrp="1"/>
          </p:cNvSpPr>
          <p:nvPr>
            <p:ph sz="half" idx="17"/>
          </p:nvPr>
        </p:nvSpPr>
        <p:spPr>
          <a:xfrm>
            <a:off x="4644008" y="2420888"/>
            <a:ext cx="4040188" cy="3735264"/>
          </a:xfrm>
        </p:spPr>
        <p:txBody>
          <a:bodyPr/>
          <a:lstStyle>
            <a:lvl1pPr>
              <a:defRPr sz="2000">
                <a:solidFill>
                  <a:schemeClr val="bg1"/>
                </a:solidFill>
                <a:latin typeface="微软雅黑" pitchFamily="34" charset="-122"/>
                <a:ea typeface="微软雅黑" pitchFamily="34" charset="-122"/>
              </a:defRPr>
            </a:lvl1pPr>
            <a:lvl2pPr>
              <a:defRPr sz="1800">
                <a:solidFill>
                  <a:schemeClr val="bg1"/>
                </a:solidFill>
                <a:latin typeface="微软雅黑" pitchFamily="34" charset="-122"/>
                <a:ea typeface="微软雅黑" pitchFamily="34" charset="-122"/>
              </a:defRPr>
            </a:lvl2pPr>
            <a:lvl3pPr>
              <a:defRPr sz="1600">
                <a:solidFill>
                  <a:schemeClr val="bg1"/>
                </a:solidFill>
                <a:latin typeface="微软雅黑" pitchFamily="34" charset="-122"/>
                <a:ea typeface="微软雅黑" pitchFamily="34" charset="-122"/>
              </a:defRPr>
            </a:lvl3pPr>
            <a:lvl4pPr>
              <a:defRPr sz="1400" b="0">
                <a:solidFill>
                  <a:schemeClr val="bg1"/>
                </a:solidFill>
                <a:latin typeface="微软雅黑" pitchFamily="34" charset="-122"/>
                <a:ea typeface="微软雅黑" pitchFamily="34" charset="-122"/>
              </a:defRPr>
            </a:lvl4pPr>
            <a:lvl5pPr>
              <a:defRPr sz="1200" b="0">
                <a:solidFill>
                  <a:schemeClr val="bg1"/>
                </a:solidFill>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6"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7"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18"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9" name="直接连接符 18"/>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5821071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6"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7"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8"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 name="直接连接符 8"/>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7391901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5"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6"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7"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直接连接符 7"/>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91013327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3A2C5D6-B31B-4C29-8DE5-F191DEEA8DBE}" type="slidenum">
              <a:rPr lang="zh-CN" altLang="en-US" smtClean="0"/>
              <a:pPr/>
              <a:t>‹#›</a:t>
            </a:fld>
            <a:endParaRPr lang="zh-CN" altLang="en-US"/>
          </a:p>
        </p:txBody>
      </p:sp>
    </p:spTree>
    <p:extLst>
      <p:ext uri="{BB962C8B-B14F-4D97-AF65-F5344CB8AC3E}">
        <p14:creationId xmlns="" xmlns:p14="http://schemas.microsoft.com/office/powerpoint/2010/main" val="96302995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1340768"/>
            <a:ext cx="5111750" cy="4785395"/>
          </a:xfrm>
        </p:spPr>
        <p:txBody>
          <a:bodyPr/>
          <a:lstStyle>
            <a:lvl1pPr>
              <a:defRPr sz="2000">
                <a:solidFill>
                  <a:schemeClr val="bg1"/>
                </a:solidFill>
                <a:latin typeface="微软雅黑" pitchFamily="34" charset="-122"/>
                <a:ea typeface="微软雅黑" pitchFamily="34" charset="-122"/>
              </a:defRPr>
            </a:lvl1pPr>
            <a:lvl2pPr>
              <a:defRPr sz="1800">
                <a:solidFill>
                  <a:schemeClr val="bg1"/>
                </a:solidFill>
                <a:latin typeface="微软雅黑" pitchFamily="34" charset="-122"/>
                <a:ea typeface="微软雅黑" pitchFamily="34" charset="-122"/>
              </a:defRPr>
            </a:lvl2pPr>
            <a:lvl3pPr>
              <a:defRPr sz="1600">
                <a:solidFill>
                  <a:schemeClr val="bg1"/>
                </a:solidFill>
                <a:latin typeface="微软雅黑" pitchFamily="34" charset="-122"/>
                <a:ea typeface="微软雅黑" pitchFamily="34" charset="-122"/>
              </a:defRPr>
            </a:lvl3pPr>
            <a:lvl4pPr>
              <a:defRPr sz="1400">
                <a:solidFill>
                  <a:schemeClr val="bg1"/>
                </a:solidFill>
                <a:latin typeface="微软雅黑" pitchFamily="34" charset="-122"/>
                <a:ea typeface="微软雅黑" pitchFamily="34" charset="-122"/>
              </a:defRPr>
            </a:lvl4pPr>
            <a:lvl5pPr>
              <a:defRPr sz="1200">
                <a:solidFill>
                  <a:schemeClr val="bg1"/>
                </a:solidFill>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67544" y="1772817"/>
            <a:ext cx="3008313" cy="1008112"/>
          </a:xfrm>
        </p:spPr>
        <p:txBody>
          <a:bodyPr>
            <a:normAutofit/>
          </a:bodyPr>
          <a:lstStyle>
            <a:lvl1pPr marL="0" indent="0">
              <a:buNone/>
              <a:defRPr sz="120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B4132083-D1AC-4058-AC84-BA29BDFC6825}" type="datetimeFigureOut">
              <a:rPr lang="zh-CN" altLang="en-US" smtClean="0"/>
              <a:pPr/>
              <a:t>2016/5/3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A2C5D6-B31B-4C29-8DE5-F191DEEA8DBE}" type="slidenum">
              <a:rPr lang="zh-CN" altLang="en-US" smtClean="0"/>
              <a:pPr/>
              <a:t>‹#›</a:t>
            </a:fld>
            <a:endParaRPr lang="zh-CN" altLang="en-US"/>
          </a:p>
        </p:txBody>
      </p:sp>
      <p:sp>
        <p:nvSpPr>
          <p:cNvPr id="14" name="文本占位符 3"/>
          <p:cNvSpPr>
            <a:spLocks noGrp="1"/>
          </p:cNvSpPr>
          <p:nvPr>
            <p:ph type="body" sz="half" idx="13"/>
          </p:nvPr>
        </p:nvSpPr>
        <p:spPr>
          <a:xfrm>
            <a:off x="467544" y="2996952"/>
            <a:ext cx="3008313" cy="432048"/>
          </a:xfrm>
        </p:spPr>
        <p:txBody>
          <a:bodyPr>
            <a:normAutofit/>
          </a:bodyPr>
          <a:lstStyle>
            <a:lvl1pPr marL="0" indent="0">
              <a:buNone/>
              <a:defRPr sz="16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5" name="文本占位符 3"/>
          <p:cNvSpPr>
            <a:spLocks noGrp="1"/>
          </p:cNvSpPr>
          <p:nvPr>
            <p:ph type="body" sz="half" idx="14"/>
          </p:nvPr>
        </p:nvSpPr>
        <p:spPr>
          <a:xfrm>
            <a:off x="467544" y="3429000"/>
            <a:ext cx="3008313" cy="1008112"/>
          </a:xfrm>
        </p:spPr>
        <p:txBody>
          <a:bodyPr>
            <a:normAutofit/>
          </a:bodyPr>
          <a:lstStyle>
            <a:lvl1pPr marL="0" indent="0">
              <a:buNone/>
              <a:defRPr sz="120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6" name="文本占位符 3"/>
          <p:cNvSpPr>
            <a:spLocks noGrp="1"/>
          </p:cNvSpPr>
          <p:nvPr>
            <p:ph type="body" sz="half" idx="15"/>
          </p:nvPr>
        </p:nvSpPr>
        <p:spPr>
          <a:xfrm>
            <a:off x="467544" y="4653136"/>
            <a:ext cx="3008313" cy="432048"/>
          </a:xfrm>
        </p:spPr>
        <p:txBody>
          <a:bodyPr>
            <a:normAutofit/>
          </a:bodyPr>
          <a:lstStyle>
            <a:lvl1pPr marL="0" indent="0">
              <a:buNone/>
              <a:defRPr sz="16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7" name="文本占位符 3"/>
          <p:cNvSpPr>
            <a:spLocks noGrp="1"/>
          </p:cNvSpPr>
          <p:nvPr>
            <p:ph type="body" sz="half" idx="16"/>
          </p:nvPr>
        </p:nvSpPr>
        <p:spPr>
          <a:xfrm>
            <a:off x="467544" y="5085184"/>
            <a:ext cx="3008313" cy="1008112"/>
          </a:xfrm>
        </p:spPr>
        <p:txBody>
          <a:bodyPr>
            <a:normAutofit/>
          </a:bodyPr>
          <a:lstStyle>
            <a:lvl1pPr marL="0" indent="0">
              <a:buNone/>
              <a:defRPr sz="120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8" name="文本占位符 3"/>
          <p:cNvSpPr>
            <a:spLocks noGrp="1"/>
          </p:cNvSpPr>
          <p:nvPr>
            <p:ph type="body" sz="half" idx="17"/>
          </p:nvPr>
        </p:nvSpPr>
        <p:spPr>
          <a:xfrm>
            <a:off x="467544" y="1340768"/>
            <a:ext cx="3008313" cy="432048"/>
          </a:xfrm>
        </p:spPr>
        <p:txBody>
          <a:bodyPr>
            <a:normAutofit/>
          </a:bodyPr>
          <a:lstStyle>
            <a:lvl1pPr marL="0" indent="0">
              <a:buNone/>
              <a:defRPr sz="16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9" name="文本占位符 3"/>
          <p:cNvSpPr>
            <a:spLocks noGrp="1"/>
          </p:cNvSpPr>
          <p:nvPr>
            <p:ph type="body" sz="half" idx="18"/>
          </p:nvPr>
        </p:nvSpPr>
        <p:spPr>
          <a:xfrm>
            <a:off x="1619672" y="188641"/>
            <a:ext cx="6120680" cy="288032"/>
          </a:xfrm>
        </p:spPr>
        <p:txBody>
          <a:bodyPr>
            <a:noAutofit/>
          </a:bodyPr>
          <a:lstStyle>
            <a:lvl1pPr marL="0" indent="0">
              <a:buNone/>
              <a:defRPr sz="1800" b="1">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20" name="文本占位符 3"/>
          <p:cNvSpPr>
            <a:spLocks noGrp="1"/>
          </p:cNvSpPr>
          <p:nvPr>
            <p:ph type="body" sz="half" idx="19"/>
          </p:nvPr>
        </p:nvSpPr>
        <p:spPr>
          <a:xfrm>
            <a:off x="1619672" y="476672"/>
            <a:ext cx="6120680" cy="288032"/>
          </a:xfrm>
        </p:spPr>
        <p:txBody>
          <a:bodyPr>
            <a:noAutofit/>
          </a:bodyPr>
          <a:lstStyle>
            <a:lvl1pPr marL="0" indent="0">
              <a:buNone/>
              <a:defRPr sz="1000" b="0">
                <a:solidFill>
                  <a:schemeClr val="bg1"/>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pic>
        <p:nvPicPr>
          <p:cNvPr id="21" name="Picture 2" descr="C:\Users\Administrator\Desktop\未标题-1.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07080"/>
            <a:ext cx="1034826" cy="4725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2" name="直接连接符 21"/>
          <p:cNvCxnSpPr/>
          <p:nvPr userDrawn="1"/>
        </p:nvCxnSpPr>
        <p:spPr>
          <a:xfrm>
            <a:off x="1475656" y="226246"/>
            <a:ext cx="0" cy="446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5934632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6.pn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08824" y="906351"/>
            <a:ext cx="7470006" cy="794457"/>
          </a:xfrm>
          <a:prstGeom prst="rect">
            <a:avLst/>
          </a:prstGeom>
        </p:spPr>
        <p:txBody>
          <a:bodyPr vert="horz" lIns="91440" tIns="45720" rIns="91440" bIns="45720" rtlCol="0" anchor="ctr">
            <a:no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99592" y="1700808"/>
            <a:ext cx="7488832" cy="442535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32083-D1AC-4058-AC84-BA29BDFC6825}" type="datetimeFigureOut">
              <a:rPr lang="zh-CN" altLang="en-US" smtClean="0"/>
              <a:pPr/>
              <a:t>2016/5/3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2C5D6-B31B-4C29-8DE5-F191DEEA8DBE}" type="slidenum">
              <a:rPr lang="zh-CN" altLang="en-US" smtClean="0"/>
              <a:pPr/>
              <a:t>‹#›</a:t>
            </a:fld>
            <a:endParaRPr lang="zh-CN" altLang="en-US"/>
          </a:p>
        </p:txBody>
      </p:sp>
      <p:pic>
        <p:nvPicPr>
          <p:cNvPr id="22" name="Picture 3" descr="E:\L\培训PPT模版\未标题-1.jpg"/>
          <p:cNvPicPr>
            <a:picLocks noChangeAspect="1" noChangeArrowheads="1"/>
          </p:cNvPicPr>
          <p:nvPr userDrawn="1"/>
        </p:nvPicPr>
        <p:blipFill>
          <a:blip r:embed="rId14">
            <a:extLst>
              <a:ext uri="{28A0092B-C50C-407E-A947-70E740481C1C}">
                <a14:useLocalDpi xmlns="" xmlns:a14="http://schemas.microsoft.com/office/drawing/2010/main" val="0"/>
              </a:ext>
            </a:extLst>
          </a:blip>
          <a:srcRect/>
          <a:stretch>
            <a:fillRect/>
          </a:stretch>
        </p:blipFill>
        <p:spPr bwMode="auto">
          <a:xfrm>
            <a:off x="0" y="0"/>
            <a:ext cx="9142413" cy="68568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20981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iming>
    <p:tnLst>
      <p:par>
        <p:cTn id="1" dur="indefinite" restart="never" nodeType="tmRoot"/>
      </p:par>
    </p:tnLst>
  </p:timing>
  <p:txStyles>
    <p:titleStyle>
      <a:lvl1pPr algn="ctr" defTabSz="914400" rtl="0" eaLnBrk="1" latinLnBrk="0" hangingPunct="1">
        <a:spcBef>
          <a:spcPct val="0"/>
        </a:spcBef>
        <a:buNone/>
        <a:defRPr sz="2800" b="1"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2400" b="0" kern="1200">
          <a:solidFill>
            <a:schemeClr val="bg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bg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bg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bg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104" name="Picture 8" descr="E:\L\培训PPT模版\灰背景6.png"/>
          <p:cNvPicPr>
            <a:picLocks noChangeAspect="1" noChangeArrowheads="1"/>
          </p:cNvPicPr>
          <p:nvPr userDrawn="1"/>
        </p:nvPicPr>
        <p:blipFill>
          <a:blip r:embed="rId17">
            <a:extLst>
              <a:ext uri="{28A0092B-C50C-407E-A947-70E740481C1C}">
                <a14:useLocalDpi xmlns="" xmlns:a14="http://schemas.microsoft.com/office/drawing/2010/main" val="0"/>
              </a:ext>
            </a:extLst>
          </a:blip>
          <a:srcRect/>
          <a:stretch>
            <a:fillRect/>
          </a:stretch>
        </p:blipFill>
        <p:spPr bwMode="auto">
          <a:xfrm>
            <a:off x="1" y="1587"/>
            <a:ext cx="9153026" cy="685641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标题占位符 1"/>
          <p:cNvSpPr>
            <a:spLocks noGrp="1"/>
          </p:cNvSpPr>
          <p:nvPr>
            <p:ph type="title"/>
          </p:nvPr>
        </p:nvSpPr>
        <p:spPr>
          <a:xfrm>
            <a:off x="908824" y="906351"/>
            <a:ext cx="7470006" cy="794457"/>
          </a:xfrm>
          <a:prstGeom prst="rect">
            <a:avLst/>
          </a:prstGeom>
        </p:spPr>
        <p:txBody>
          <a:bodyPr vert="horz" lIns="91440" tIns="45720" rIns="91440" bIns="45720" rtlCol="0" anchor="ctr">
            <a:no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99592" y="1700808"/>
            <a:ext cx="7488832" cy="442535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32083-D1AC-4058-AC84-BA29BDFC6825}" type="datetimeFigureOut">
              <a:rPr lang="zh-CN" altLang="en-US" smtClean="0"/>
              <a:pPr/>
              <a:t>2016/5/3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2C5D6-B31B-4C29-8DE5-F191DEEA8DBE}" type="slidenum">
              <a:rPr lang="zh-CN" altLang="en-US" smtClean="0"/>
              <a:pPr/>
              <a:t>‹#›</a:t>
            </a:fld>
            <a:endParaRPr lang="zh-CN" altLang="en-US"/>
          </a:p>
        </p:txBody>
      </p:sp>
    </p:spTree>
    <p:extLst>
      <p:ext uri="{BB962C8B-B14F-4D97-AF65-F5344CB8AC3E}">
        <p14:creationId xmlns="" xmlns:p14="http://schemas.microsoft.com/office/powerpoint/2010/main" val="35056730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iming>
    <p:tnLst>
      <p:par>
        <p:cTn id="1" dur="indefinite" restart="never" nodeType="tmRoot"/>
      </p:par>
    </p:tnLst>
  </p:timing>
  <p:txStyles>
    <p:titleStyle>
      <a:lvl1pPr algn="ctr" defTabSz="914400" rtl="0" eaLnBrk="1" latinLnBrk="0" hangingPunct="1">
        <a:spcBef>
          <a:spcPct val="0"/>
        </a:spcBef>
        <a:buNone/>
        <a:defRPr sz="2800" b="1" kern="1200">
          <a:solidFill>
            <a:schemeClr val="tx1">
              <a:lumMod val="75000"/>
              <a:lumOff val="25000"/>
            </a:schemeClr>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1.png"/><Relationship Id="rId1" Type="http://schemas.openxmlformats.org/officeDocument/2006/relationships/slideLayout" Target="../slideLayouts/slideLayout20.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4.jpeg"/><Relationship Id="rId1" Type="http://schemas.openxmlformats.org/officeDocument/2006/relationships/slideLayout" Target="../slideLayouts/slideLayout20.xml"/><Relationship Id="rId4" Type="http://schemas.openxmlformats.org/officeDocument/2006/relationships/image" Target="../media/image25.gi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1.jpe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7544" y="2463031"/>
            <a:ext cx="8784976" cy="1398017"/>
          </a:xfrm>
        </p:spPr>
        <p:txBody>
          <a:bodyPr>
            <a:noAutofit/>
          </a:bodyPr>
          <a:lstStyle/>
          <a:p>
            <a:r>
              <a:rPr lang="zh-CN" altLang="en-US" sz="6000" dirty="0" smtClean="0"/>
              <a:t>带你认识保险</a:t>
            </a:r>
            <a:endParaRPr lang="zh-CN" altLang="en-US" sz="6000" dirty="0"/>
          </a:p>
        </p:txBody>
      </p:sp>
    </p:spTree>
    <p:extLst>
      <p:ext uri="{BB962C8B-B14F-4D97-AF65-F5344CB8AC3E}">
        <p14:creationId xmlns="" xmlns:p14="http://schemas.microsoft.com/office/powerpoint/2010/main" val="4014043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99592" y="332656"/>
            <a:ext cx="2176416" cy="30963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3203848" y="1268760"/>
            <a:ext cx="4320480" cy="707886"/>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好不容易，终于有了一个大</a:t>
            </a:r>
            <a:r>
              <a:rPr lang="zh-CN" altLang="en-US" sz="2000" b="1" dirty="0" smtClean="0">
                <a:latin typeface="微软雅黑" panose="020B0503020204020204" pitchFamily="34" charset="-122"/>
                <a:ea typeface="微软雅黑" panose="020B0503020204020204" pitchFamily="34" charset="-122"/>
              </a:rPr>
              <a:t>订单，</a:t>
            </a:r>
            <a:endParaRPr lang="en-US" altLang="zh-CN" sz="2000" b="1" dirty="0" smtClean="0">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黄老板十分激动和开心！</a:t>
            </a:r>
            <a:endParaRPr lang="zh-CN" altLang="en-US" sz="2000" b="1" dirty="0">
              <a:latin typeface="微软雅黑" panose="020B0503020204020204" pitchFamily="34" charset="-122"/>
              <a:ea typeface="微软雅黑" panose="020B0503020204020204" pitchFamily="34" charset="-122"/>
            </a:endParaRPr>
          </a:p>
        </p:txBody>
      </p:sp>
      <p:sp>
        <p:nvSpPr>
          <p:cNvPr id="3" name="矩形 2"/>
          <p:cNvSpPr/>
          <p:nvPr/>
        </p:nvSpPr>
        <p:spPr>
          <a:xfrm>
            <a:off x="1115616" y="4077072"/>
            <a:ext cx="4464496" cy="2031325"/>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rPr>
              <a:t>可是问题来了，客户</a:t>
            </a:r>
            <a:r>
              <a:rPr lang="zh-CN" altLang="en-US" b="1" dirty="0">
                <a:latin typeface="微软雅黑" panose="020B0503020204020204" pitchFamily="34" charset="-122"/>
                <a:ea typeface="微软雅黑" panose="020B0503020204020204" pitchFamily="34" charset="-122"/>
              </a:rPr>
              <a:t>是山西的，要求把货送到山西去，货到付款。由于路途遥远，要走不少山路，路面都较为颠婆，</a:t>
            </a:r>
            <a:r>
              <a:rPr lang="zh-CN" altLang="en-US" b="1" dirty="0" smtClean="0">
                <a:latin typeface="微软雅黑" panose="020B0503020204020204" pitchFamily="34" charset="-122"/>
                <a:ea typeface="微软雅黑" panose="020B0503020204020204" pitchFamily="34" charset="-122"/>
              </a:rPr>
              <a:t>由于黄老板</a:t>
            </a:r>
            <a:r>
              <a:rPr lang="zh-CN" altLang="en-US" b="1" dirty="0">
                <a:latin typeface="微软雅黑" panose="020B0503020204020204" pitchFamily="34" charset="-122"/>
                <a:ea typeface="微软雅黑" panose="020B0503020204020204" pitchFamily="34" charset="-122"/>
              </a:rPr>
              <a:t>卖的</a:t>
            </a:r>
            <a:r>
              <a:rPr lang="zh-CN" altLang="en-US" b="1" dirty="0" smtClean="0">
                <a:latin typeface="微软雅黑" panose="020B0503020204020204" pitchFamily="34" charset="-122"/>
                <a:ea typeface="微软雅黑" panose="020B0503020204020204" pitchFamily="34" charset="-122"/>
              </a:rPr>
              <a:t>货是易碎品，黄老板</a:t>
            </a:r>
            <a:r>
              <a:rPr lang="zh-CN" altLang="en-US" b="1" dirty="0">
                <a:latin typeface="微软雅黑" panose="020B0503020204020204" pitchFamily="34" charset="-122"/>
                <a:ea typeface="微软雅黑" panose="020B0503020204020204" pitchFamily="34" charset="-122"/>
              </a:rPr>
              <a:t>有点担心。万一东西到客户手里之前就坏了，客户不买单不付款我也白白损失一批货了，怎么办？</a:t>
            </a:r>
          </a:p>
        </p:txBody>
      </p:sp>
      <p:pic>
        <p:nvPicPr>
          <p:cNvPr id="5" name="Picture 8" descr="http://cpic7.edushi.com/cn/zixun/zh-chs/2013-05/28/0NGCO8y.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24023" r="21001"/>
          <a:stretch/>
        </p:blipFill>
        <p:spPr bwMode="auto">
          <a:xfrm>
            <a:off x="5868144" y="3429000"/>
            <a:ext cx="2544896" cy="27241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98367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551097" y="3501008"/>
            <a:ext cx="8197367" cy="3095228"/>
          </a:xfrm>
          <a:prstGeom prst="roundRect">
            <a:avLst>
              <a:gd name="adj" fmla="val 1026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70" name="Picture 2" descr="http://nc.tengfang.net/Public/Upload/news/201305/2013052216125548.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55576" y="476672"/>
            <a:ext cx="2736303" cy="273630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矩形 1"/>
          <p:cNvSpPr/>
          <p:nvPr/>
        </p:nvSpPr>
        <p:spPr>
          <a:xfrm>
            <a:off x="3995936" y="1628800"/>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兄弟啊，购买</a:t>
            </a:r>
            <a:r>
              <a:rPr lang="zh-CN" altLang="en-US" sz="2400" b="1" dirty="0">
                <a:solidFill>
                  <a:srgbClr val="FF0000"/>
                </a:solidFill>
                <a:latin typeface="微软雅黑" panose="020B0503020204020204" pitchFamily="34" charset="-122"/>
                <a:ea typeface="微软雅黑" panose="020B0503020204020204" pitchFamily="34" charset="-122"/>
              </a:rPr>
              <a:t>货物运输保险</a:t>
            </a:r>
            <a:r>
              <a:rPr lang="zh-CN" altLang="en-US" sz="2400" b="1" dirty="0">
                <a:latin typeface="微软雅黑" panose="020B0503020204020204" pitchFamily="34" charset="-122"/>
                <a:ea typeface="微软雅黑" panose="020B0503020204020204" pitchFamily="34" charset="-122"/>
              </a:rPr>
              <a:t>啊</a:t>
            </a:r>
          </a:p>
        </p:txBody>
      </p:sp>
      <p:sp>
        <p:nvSpPr>
          <p:cNvPr id="4" name="Rectangle 3"/>
          <p:cNvSpPr txBox="1">
            <a:spLocks noChangeArrowheads="1"/>
          </p:cNvSpPr>
          <p:nvPr/>
        </p:nvSpPr>
        <p:spPr>
          <a:xfrm>
            <a:off x="747464" y="3645024"/>
            <a:ext cx="8001000" cy="2827040"/>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zh-CN" altLang="en-US" sz="2000" b="1" dirty="0" smtClean="0">
                <a:solidFill>
                  <a:srgbClr val="FF0000"/>
                </a:solidFill>
              </a:rPr>
              <a:t>货物运输保险</a:t>
            </a:r>
            <a:endParaRPr lang="en-US" altLang="zh-CN" sz="2000" b="1" dirty="0" smtClean="0">
              <a:solidFill>
                <a:srgbClr val="FF0000"/>
              </a:solidFill>
            </a:endParaRPr>
          </a:p>
          <a:p>
            <a:pPr marL="0" indent="0">
              <a:lnSpc>
                <a:spcPct val="90000"/>
              </a:lnSpc>
              <a:buNone/>
            </a:pPr>
            <a:r>
              <a:rPr lang="zh-CN" altLang="en-US" sz="2000" dirty="0" smtClean="0"/>
              <a:t>是以运输途中的货物为保险标的的保险，</a:t>
            </a:r>
            <a:r>
              <a:rPr lang="en-US" altLang="zh-CN" sz="2000" dirty="0" smtClean="0"/>
              <a:t/>
            </a:r>
            <a:br>
              <a:rPr lang="en-US" altLang="zh-CN" sz="2000" dirty="0" smtClean="0"/>
            </a:br>
            <a:r>
              <a:rPr lang="zh-CN" altLang="en-US" sz="2000" dirty="0" smtClean="0"/>
              <a:t>对因意外事故和自然灾害所造成标的损失</a:t>
            </a:r>
            <a:r>
              <a:rPr lang="en-US" altLang="zh-CN" sz="2000" dirty="0" smtClean="0"/>
              <a:t/>
            </a:r>
            <a:br>
              <a:rPr lang="en-US" altLang="zh-CN" sz="2000" dirty="0" smtClean="0"/>
            </a:br>
            <a:r>
              <a:rPr lang="zh-CN" altLang="en-US" sz="2000" dirty="0" smtClean="0"/>
              <a:t>承担赔偿责任的一种财产保险。</a:t>
            </a:r>
          </a:p>
          <a:p>
            <a:pPr>
              <a:lnSpc>
                <a:spcPct val="90000"/>
              </a:lnSpc>
              <a:buFont typeface="Wingdings" pitchFamily="2" charset="2"/>
              <a:buNone/>
            </a:pPr>
            <a:r>
              <a:rPr lang="zh-CN" altLang="en-US" sz="2000" dirty="0" smtClean="0"/>
              <a:t>    （</a:t>
            </a:r>
            <a:r>
              <a:rPr lang="en-US" altLang="zh-CN" sz="2000" dirty="0" smtClean="0"/>
              <a:t>1</a:t>
            </a:r>
            <a:r>
              <a:rPr lang="zh-CN" altLang="en-US" sz="2000" dirty="0" smtClean="0"/>
              <a:t>）陆上货物运输保险；</a:t>
            </a:r>
          </a:p>
          <a:p>
            <a:pPr>
              <a:lnSpc>
                <a:spcPct val="90000"/>
              </a:lnSpc>
              <a:buFont typeface="Wingdings" pitchFamily="2" charset="2"/>
              <a:buNone/>
            </a:pPr>
            <a:r>
              <a:rPr lang="zh-CN" altLang="en-US" sz="2000" dirty="0" smtClean="0"/>
              <a:t>    （</a:t>
            </a:r>
            <a:r>
              <a:rPr lang="en-US" altLang="zh-CN" sz="2000" dirty="0" smtClean="0"/>
              <a:t>2</a:t>
            </a:r>
            <a:r>
              <a:rPr lang="zh-CN" altLang="en-US" sz="2000" dirty="0" smtClean="0"/>
              <a:t>）水上货物运输保险；</a:t>
            </a:r>
          </a:p>
          <a:p>
            <a:pPr>
              <a:lnSpc>
                <a:spcPct val="90000"/>
              </a:lnSpc>
              <a:buFont typeface="Wingdings" pitchFamily="2" charset="2"/>
              <a:buNone/>
            </a:pPr>
            <a:r>
              <a:rPr lang="zh-CN" altLang="en-US" sz="2000" dirty="0" smtClean="0"/>
              <a:t>    （</a:t>
            </a:r>
            <a:r>
              <a:rPr lang="en-US" altLang="zh-CN" sz="2000" dirty="0" smtClean="0"/>
              <a:t>3</a:t>
            </a:r>
            <a:r>
              <a:rPr lang="zh-CN" altLang="en-US" sz="2000" dirty="0" smtClean="0"/>
              <a:t>）航空货物运输保险；</a:t>
            </a:r>
          </a:p>
          <a:p>
            <a:pPr>
              <a:lnSpc>
                <a:spcPct val="90000"/>
              </a:lnSpc>
              <a:buFont typeface="Wingdings" pitchFamily="2" charset="2"/>
              <a:buNone/>
            </a:pPr>
            <a:r>
              <a:rPr lang="zh-CN" altLang="en-US" sz="2000" dirty="0" smtClean="0"/>
              <a:t>    （</a:t>
            </a:r>
            <a:r>
              <a:rPr lang="en-US" altLang="zh-CN" sz="2000" dirty="0" smtClean="0"/>
              <a:t>4</a:t>
            </a:r>
            <a:r>
              <a:rPr lang="zh-CN" altLang="en-US" sz="2000" dirty="0" smtClean="0"/>
              <a:t>）邮包运输保险；</a:t>
            </a:r>
            <a:r>
              <a:rPr lang="en-US" altLang="zh-CN" sz="2000" dirty="0" smtClean="0"/>
              <a:t/>
            </a:r>
            <a:br>
              <a:rPr lang="en-US" altLang="zh-CN" sz="2000" dirty="0" smtClean="0"/>
            </a:br>
            <a:r>
              <a:rPr lang="zh-CN" altLang="en-US" sz="2000" dirty="0" smtClean="0"/>
              <a:t>（</a:t>
            </a:r>
            <a:r>
              <a:rPr lang="en-US" altLang="zh-CN" sz="2000" dirty="0" smtClean="0"/>
              <a:t>5</a:t>
            </a:r>
            <a:r>
              <a:rPr lang="zh-CN" altLang="en-US" sz="2000" dirty="0" smtClean="0"/>
              <a:t>）多式联合货物运输保险</a:t>
            </a:r>
            <a:r>
              <a:rPr lang="zh-CN" altLang="en-US" sz="2600" dirty="0" smtClean="0"/>
              <a:t>。</a:t>
            </a:r>
          </a:p>
        </p:txBody>
      </p:sp>
      <p:pic>
        <p:nvPicPr>
          <p:cNvPr id="7" name="Picture 4" descr="E:\工作备份\1771855466\Image\Group\3ZB`QW15FEME]J}_LO$PUX3.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724128" y="3628209"/>
            <a:ext cx="2770560" cy="289713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6012160" y="6525344"/>
            <a:ext cx="2236510" cy="338554"/>
          </a:xfrm>
          <a:prstGeom prst="rect">
            <a:avLst/>
          </a:prstGeom>
          <a:noFill/>
        </p:spPr>
        <p:txBody>
          <a:bodyPr wrap="none" rtlCol="0">
            <a:spAutoFit/>
          </a:bodyPr>
          <a:lstStyle/>
          <a:p>
            <a:r>
              <a:rPr lang="zh-CN" altLang="en-US" sz="1600" dirty="0" smtClean="0"/>
              <a:t>跟淘宝运费险的区别？</a:t>
            </a:r>
            <a:endParaRPr lang="zh-CN" altLang="en-US" sz="1600" dirty="0"/>
          </a:p>
        </p:txBody>
      </p:sp>
    </p:spTree>
    <p:extLst>
      <p:ext uri="{BB962C8B-B14F-4D97-AF65-F5344CB8AC3E}">
        <p14:creationId xmlns="" xmlns:p14="http://schemas.microsoft.com/office/powerpoint/2010/main" val="1043102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0375" y="2413337"/>
            <a:ext cx="3679577" cy="1015663"/>
          </a:xfrm>
          <a:prstGeom prst="rect">
            <a:avLst/>
          </a:prstGeom>
        </p:spPr>
        <p:txBody>
          <a:bodyPr wrap="square">
            <a:spAutoFit/>
          </a:bodyPr>
          <a:lstStyle/>
          <a:p>
            <a:r>
              <a:rPr lang="zh-CN" altLang="en-US" sz="2000" b="1" dirty="0" smtClean="0">
                <a:latin typeface="微软雅黑" panose="020B0503020204020204" pitchFamily="34" charset="-122"/>
                <a:ea typeface="微软雅黑" panose="020B0503020204020204" pitchFamily="34" charset="-122"/>
              </a:rPr>
              <a:t>随着周边城市的订单越来越</a:t>
            </a:r>
            <a:r>
              <a:rPr lang="zh-CN" altLang="en-US" sz="2000" b="1" dirty="0">
                <a:latin typeface="微软雅黑" panose="020B0503020204020204" pitchFamily="34" charset="-122"/>
                <a:ea typeface="微软雅黑" panose="020B0503020204020204" pitchFamily="34" charset="-122"/>
              </a:rPr>
              <a:t>多</a:t>
            </a:r>
            <a:r>
              <a:rPr lang="zh-CN" altLang="en-US" sz="2000" b="1" dirty="0" smtClean="0">
                <a:latin typeface="微软雅黑" panose="020B0503020204020204" pitchFamily="34" charset="-122"/>
                <a:ea typeface="微软雅黑" panose="020B0503020204020204" pitchFamily="34" charset="-122"/>
              </a:rPr>
              <a:t>，黄老板决定买</a:t>
            </a:r>
            <a:r>
              <a:rPr lang="zh-CN" altLang="en-US" sz="2000" b="1" dirty="0">
                <a:latin typeface="微软雅黑" panose="020B0503020204020204" pitchFamily="34" charset="-122"/>
                <a:ea typeface="微软雅黑" panose="020B0503020204020204" pitchFamily="34" charset="-122"/>
              </a:rPr>
              <a:t>一辆自己的货车，专门给周边客户</a:t>
            </a:r>
            <a:r>
              <a:rPr lang="zh-CN" altLang="en-US" sz="2000" b="1" dirty="0" smtClean="0">
                <a:latin typeface="微软雅黑" panose="020B0503020204020204" pitchFamily="34" charset="-122"/>
                <a:ea typeface="微软雅黑" panose="020B0503020204020204" pitchFamily="34" charset="-122"/>
              </a:rPr>
              <a:t>送货。</a:t>
            </a:r>
            <a:endParaRPr lang="zh-CN" altLang="en-US" sz="2000" b="1" dirty="0">
              <a:latin typeface="微软雅黑" panose="020B0503020204020204" pitchFamily="34" charset="-122"/>
              <a:ea typeface="微软雅黑" panose="020B0503020204020204" pitchFamily="34" charset="-122"/>
            </a:endParaRPr>
          </a:p>
        </p:txBody>
      </p:sp>
      <p:sp>
        <p:nvSpPr>
          <p:cNvPr id="3" name="AutoShape 2" descr="http://img2.imgtn.bdimg.com/it/u=1200941931,2543729711&amp;fm=21&amp;gp=0.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195"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77435" y="332657"/>
            <a:ext cx="2942437" cy="196162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 name="Picture 2" descr="http://nc.tengfang.net/Public/Upload/news/201305/2013052216125548.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92080" y="130338"/>
            <a:ext cx="2821661" cy="282166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矩形 5"/>
          <p:cNvSpPr/>
          <p:nvPr/>
        </p:nvSpPr>
        <p:spPr>
          <a:xfrm>
            <a:off x="4355976" y="2996952"/>
            <a:ext cx="4493538"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兄弟啊</a:t>
            </a:r>
            <a:r>
              <a:rPr lang="zh-CN" altLang="en-US" sz="2400" b="1" dirty="0" smtClean="0">
                <a:latin typeface="微软雅黑" panose="020B0503020204020204" pitchFamily="34" charset="-122"/>
                <a:ea typeface="微软雅黑" panose="020B0503020204020204" pitchFamily="34" charset="-122"/>
              </a:rPr>
              <a:t>，记得买</a:t>
            </a:r>
            <a:r>
              <a:rPr lang="zh-CN" altLang="en-US" sz="2400" b="1" dirty="0" smtClean="0">
                <a:solidFill>
                  <a:srgbClr val="FF0000"/>
                </a:solidFill>
                <a:latin typeface="微软雅黑" panose="020B0503020204020204" pitchFamily="34" charset="-122"/>
                <a:ea typeface="微软雅黑" panose="020B0503020204020204" pitchFamily="34" charset="-122"/>
              </a:rPr>
              <a:t>运输工具保险</a:t>
            </a:r>
            <a:r>
              <a:rPr lang="zh-CN" altLang="en-US" sz="2400" b="1" dirty="0">
                <a:latin typeface="微软雅黑" panose="020B0503020204020204" pitchFamily="34" charset="-122"/>
                <a:ea typeface="微软雅黑" panose="020B0503020204020204" pitchFamily="34" charset="-122"/>
              </a:rPr>
              <a:t>哦</a:t>
            </a:r>
          </a:p>
        </p:txBody>
      </p:sp>
      <p:sp>
        <p:nvSpPr>
          <p:cNvPr id="8" name="圆角矩形 7"/>
          <p:cNvSpPr/>
          <p:nvPr/>
        </p:nvSpPr>
        <p:spPr>
          <a:xfrm>
            <a:off x="551097" y="3501008"/>
            <a:ext cx="8197367" cy="3095228"/>
          </a:xfrm>
          <a:prstGeom prst="roundRect">
            <a:avLst>
              <a:gd name="adj" fmla="val 1026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Rectangle 3"/>
          <p:cNvSpPr txBox="1">
            <a:spLocks noChangeArrowheads="1"/>
          </p:cNvSpPr>
          <p:nvPr/>
        </p:nvSpPr>
        <p:spPr>
          <a:xfrm>
            <a:off x="688032" y="3861048"/>
            <a:ext cx="7772400" cy="4114800"/>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zh-CN" altLang="en-US" sz="2000" b="1" dirty="0" smtClean="0">
                <a:solidFill>
                  <a:srgbClr val="FF0000"/>
                </a:solidFill>
              </a:rPr>
              <a:t>运输工具保险</a:t>
            </a:r>
            <a:r>
              <a:rPr lang="zh-CN" altLang="en-US" sz="2000" b="1" dirty="0" smtClean="0">
                <a:solidFill>
                  <a:schemeClr val="tx1"/>
                </a:solidFill>
              </a:rPr>
              <a:t>是以各类运输工具，</a:t>
            </a:r>
            <a:r>
              <a:rPr lang="en-US" altLang="zh-CN" sz="2000" b="1" dirty="0">
                <a:solidFill>
                  <a:schemeClr val="tx1"/>
                </a:solidFill>
              </a:rPr>
              <a:t/>
            </a:r>
            <a:br>
              <a:rPr lang="en-US" altLang="zh-CN" sz="2000" b="1" dirty="0">
                <a:solidFill>
                  <a:schemeClr val="tx1"/>
                </a:solidFill>
              </a:rPr>
            </a:br>
            <a:r>
              <a:rPr lang="zh-CN" altLang="en-US" sz="2000" b="1" dirty="0" smtClean="0">
                <a:solidFill>
                  <a:schemeClr val="tx1"/>
                </a:solidFill>
              </a:rPr>
              <a:t>如汽车、火车、轮船、飞机等为</a:t>
            </a:r>
            <a:r>
              <a:rPr lang="en-US" altLang="zh-CN" sz="2000" b="1" dirty="0" smtClean="0">
                <a:solidFill>
                  <a:schemeClr val="tx1"/>
                </a:solidFill>
              </a:rPr>
              <a:t/>
            </a:r>
            <a:br>
              <a:rPr lang="en-US" altLang="zh-CN" sz="2000" b="1" dirty="0" smtClean="0">
                <a:solidFill>
                  <a:schemeClr val="tx1"/>
                </a:solidFill>
              </a:rPr>
            </a:br>
            <a:r>
              <a:rPr lang="zh-CN" altLang="en-US" sz="2000" b="1" dirty="0" smtClean="0">
                <a:solidFill>
                  <a:schemeClr val="tx1"/>
                </a:solidFill>
              </a:rPr>
              <a:t>保险标的的保险。</a:t>
            </a:r>
          </a:p>
          <a:p>
            <a:pPr>
              <a:buFont typeface="Wingdings" pitchFamily="2" charset="2"/>
              <a:buNone/>
            </a:pPr>
            <a:r>
              <a:rPr lang="zh-CN" altLang="en-US" sz="2000" b="1" dirty="0" smtClean="0">
                <a:solidFill>
                  <a:schemeClr val="tx1"/>
                </a:solidFill>
              </a:rPr>
              <a:t>（</a:t>
            </a:r>
            <a:r>
              <a:rPr lang="en-US" altLang="zh-CN" sz="2000" b="1" dirty="0" smtClean="0">
                <a:solidFill>
                  <a:schemeClr val="tx1"/>
                </a:solidFill>
              </a:rPr>
              <a:t>1</a:t>
            </a:r>
            <a:r>
              <a:rPr lang="zh-CN" altLang="en-US" sz="2000" b="1" dirty="0" smtClean="0">
                <a:solidFill>
                  <a:schemeClr val="tx1"/>
                </a:solidFill>
              </a:rPr>
              <a:t>）汽车保险；</a:t>
            </a:r>
          </a:p>
          <a:p>
            <a:pPr>
              <a:buFont typeface="Wingdings" pitchFamily="2" charset="2"/>
              <a:buNone/>
            </a:pPr>
            <a:r>
              <a:rPr lang="zh-CN" altLang="en-US" sz="2000" b="1" dirty="0" smtClean="0">
                <a:solidFill>
                  <a:schemeClr val="tx1"/>
                </a:solidFill>
              </a:rPr>
              <a:t>（</a:t>
            </a:r>
            <a:r>
              <a:rPr lang="en-US" altLang="zh-CN" sz="2000" b="1" dirty="0" smtClean="0">
                <a:solidFill>
                  <a:schemeClr val="tx1"/>
                </a:solidFill>
              </a:rPr>
              <a:t>2</a:t>
            </a:r>
            <a:r>
              <a:rPr lang="zh-CN" altLang="en-US" sz="2000" b="1" dirty="0" smtClean="0">
                <a:solidFill>
                  <a:schemeClr val="tx1"/>
                </a:solidFill>
              </a:rPr>
              <a:t>）铁路车辆保险；</a:t>
            </a:r>
          </a:p>
          <a:p>
            <a:pPr>
              <a:buFont typeface="Wingdings" pitchFamily="2" charset="2"/>
              <a:buNone/>
            </a:pPr>
            <a:r>
              <a:rPr lang="zh-CN" altLang="en-US" sz="2000" b="1" dirty="0" smtClean="0">
                <a:solidFill>
                  <a:schemeClr val="tx1"/>
                </a:solidFill>
              </a:rPr>
              <a:t>（</a:t>
            </a:r>
            <a:r>
              <a:rPr lang="en-US" altLang="zh-CN" sz="2000" b="1" dirty="0" smtClean="0">
                <a:solidFill>
                  <a:schemeClr val="tx1"/>
                </a:solidFill>
              </a:rPr>
              <a:t>3</a:t>
            </a:r>
            <a:r>
              <a:rPr lang="zh-CN" altLang="en-US" sz="2000" b="1" dirty="0" smtClean="0">
                <a:solidFill>
                  <a:schemeClr val="tx1"/>
                </a:solidFill>
              </a:rPr>
              <a:t>）船舶保险；</a:t>
            </a:r>
          </a:p>
          <a:p>
            <a:pPr>
              <a:buFont typeface="Wingdings" pitchFamily="2" charset="2"/>
              <a:buNone/>
            </a:pPr>
            <a:r>
              <a:rPr lang="zh-CN" altLang="en-US" sz="2000" b="1" dirty="0" smtClean="0">
                <a:solidFill>
                  <a:schemeClr val="tx1"/>
                </a:solidFill>
              </a:rPr>
              <a:t>（</a:t>
            </a:r>
            <a:r>
              <a:rPr lang="en-US" altLang="zh-CN" sz="2000" b="1" dirty="0" smtClean="0">
                <a:solidFill>
                  <a:schemeClr val="tx1"/>
                </a:solidFill>
              </a:rPr>
              <a:t>4</a:t>
            </a:r>
            <a:r>
              <a:rPr lang="zh-CN" altLang="en-US" sz="2000" b="1" dirty="0" smtClean="0">
                <a:solidFill>
                  <a:schemeClr val="tx1"/>
                </a:solidFill>
              </a:rPr>
              <a:t>）飞机保险。</a:t>
            </a:r>
          </a:p>
        </p:txBody>
      </p:sp>
      <p:pic>
        <p:nvPicPr>
          <p:cNvPr id="11" name="Picture 5" descr="plane1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076056" y="4841447"/>
            <a:ext cx="3652518" cy="17468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5992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88640"/>
            <a:ext cx="5239574"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随着业务逐渐做大</a:t>
            </a:r>
            <a:r>
              <a:rPr lang="zh-CN" altLang="en-US" dirty="0" smtClean="0">
                <a:latin typeface="微软雅黑" panose="020B0503020204020204" pitchFamily="34" charset="-122"/>
                <a:ea typeface="微软雅黑" panose="020B0503020204020204" pitchFamily="34" charset="-122"/>
              </a:rPr>
              <a:t>，黄老板</a:t>
            </a:r>
            <a:r>
              <a:rPr lang="zh-CN" altLang="en-US" dirty="0">
                <a:latin typeface="微软雅黑" panose="020B0503020204020204" pitchFamily="34" charset="-122"/>
                <a:ea typeface="微软雅黑" panose="020B0503020204020204" pitchFamily="34" charset="-122"/>
              </a:rPr>
              <a:t>有了海外客户。货物要运输到国外，用货轮运输，经过的海域风浪较大</a:t>
            </a:r>
            <a:r>
              <a:rPr lang="zh-CN" altLang="en-US" dirty="0" smtClean="0">
                <a:latin typeface="微软雅黑" panose="020B0503020204020204" pitchFamily="34" charset="-122"/>
                <a:ea typeface="微软雅黑" panose="020B0503020204020204" pitchFamily="34" charset="-122"/>
              </a:rPr>
              <a:t>，海上事故较多，黄老板</a:t>
            </a:r>
            <a:r>
              <a:rPr lang="zh-CN" altLang="en-US" dirty="0">
                <a:latin typeface="微软雅黑" panose="020B0503020204020204" pitchFamily="34" charset="-122"/>
                <a:ea typeface="微软雅黑" panose="020B0503020204020204" pitchFamily="34" charset="-122"/>
              </a:rPr>
              <a:t>担心货物会遭受损失</a:t>
            </a:r>
          </a:p>
        </p:txBody>
      </p:sp>
      <p:pic>
        <p:nvPicPr>
          <p:cNvPr id="921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0534" y="1268760"/>
            <a:ext cx="3525909" cy="21602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 name="Picture 2" descr="http://nc.tengfang.net/Public/Upload/news/201305/2013052216125548.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04048" y="2492896"/>
            <a:ext cx="2736303" cy="273630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3418492" y="5271591"/>
            <a:ext cx="4801314"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兄弟啊，</a:t>
            </a:r>
            <a:r>
              <a:rPr lang="zh-CN" altLang="en-US" sz="2400" b="1" dirty="0" smtClean="0">
                <a:latin typeface="微软雅黑" panose="020B0503020204020204" pitchFamily="34" charset="-122"/>
                <a:ea typeface="微软雅黑" panose="020B0503020204020204" pitchFamily="34" charset="-122"/>
              </a:rPr>
              <a:t>购买</a:t>
            </a:r>
            <a:r>
              <a:rPr lang="zh-CN" altLang="en-US" sz="2400" b="1" dirty="0">
                <a:solidFill>
                  <a:srgbClr val="FF0000"/>
                </a:solidFill>
                <a:latin typeface="微软雅黑" panose="020B0503020204020204" pitchFamily="34" charset="-122"/>
                <a:ea typeface="微软雅黑" panose="020B0503020204020204" pitchFamily="34" charset="-122"/>
              </a:rPr>
              <a:t>海上</a:t>
            </a:r>
            <a:r>
              <a:rPr lang="zh-CN" altLang="en-US" sz="2400" b="1" dirty="0" smtClean="0">
                <a:solidFill>
                  <a:srgbClr val="FF0000"/>
                </a:solidFill>
                <a:latin typeface="微软雅黑" panose="020B0503020204020204" pitchFamily="34" charset="-122"/>
                <a:ea typeface="微软雅黑" panose="020B0503020204020204" pitchFamily="34" charset="-122"/>
              </a:rPr>
              <a:t>货物运输</a:t>
            </a:r>
            <a:r>
              <a:rPr lang="zh-CN" altLang="en-US" sz="2400" b="1" dirty="0">
                <a:solidFill>
                  <a:srgbClr val="FF0000"/>
                </a:solidFill>
                <a:latin typeface="微软雅黑" panose="020B0503020204020204" pitchFamily="34" charset="-122"/>
                <a:ea typeface="微软雅黑" panose="020B0503020204020204" pitchFamily="34" charset="-122"/>
              </a:rPr>
              <a:t>保险</a:t>
            </a:r>
            <a:r>
              <a:rPr lang="zh-CN" altLang="en-US" sz="2400" b="1" dirty="0">
                <a:latin typeface="微软雅黑" panose="020B0503020204020204" pitchFamily="34" charset="-122"/>
                <a:ea typeface="微软雅黑" panose="020B0503020204020204" pitchFamily="34" charset="-122"/>
              </a:rPr>
              <a:t>啊</a:t>
            </a:r>
          </a:p>
        </p:txBody>
      </p:sp>
    </p:spTree>
    <p:extLst>
      <p:ext uri="{BB962C8B-B14F-4D97-AF65-F5344CB8AC3E}">
        <p14:creationId xmlns="" xmlns:p14="http://schemas.microsoft.com/office/powerpoint/2010/main" val="32679873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27584" y="764704"/>
            <a:ext cx="3525909" cy="21602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 name="Picture 2" descr="http://nc.tengfang.net/Public/Upload/news/201305/2013052216125548.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471412" y="3700769"/>
            <a:ext cx="2736303" cy="273630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1073800" y="4607256"/>
            <a:ext cx="3570208"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兄弟啊，</a:t>
            </a:r>
            <a:r>
              <a:rPr lang="zh-CN" altLang="en-US" sz="2400" b="1" dirty="0" smtClean="0">
                <a:latin typeface="微软雅黑" panose="020B0503020204020204" pitchFamily="34" charset="-122"/>
                <a:ea typeface="微软雅黑" panose="020B0503020204020204" pitchFamily="34" charset="-122"/>
              </a:rPr>
              <a:t>购买</a:t>
            </a:r>
            <a:r>
              <a:rPr lang="zh-CN" altLang="en-US" sz="2400" b="1" dirty="0">
                <a:solidFill>
                  <a:srgbClr val="FF0000"/>
                </a:solidFill>
                <a:latin typeface="微软雅黑" panose="020B0503020204020204" pitchFamily="34" charset="-122"/>
                <a:ea typeface="微软雅黑" panose="020B0503020204020204" pitchFamily="34" charset="-122"/>
              </a:rPr>
              <a:t>船舶</a:t>
            </a:r>
            <a:r>
              <a:rPr lang="zh-CN" altLang="en-US" sz="2400" b="1" dirty="0" smtClean="0">
                <a:solidFill>
                  <a:srgbClr val="FF0000"/>
                </a:solidFill>
                <a:latin typeface="微软雅黑" panose="020B0503020204020204" pitchFamily="34" charset="-122"/>
                <a:ea typeface="微软雅黑" panose="020B0503020204020204" pitchFamily="34" charset="-122"/>
              </a:rPr>
              <a:t>保险</a:t>
            </a:r>
            <a:r>
              <a:rPr lang="zh-CN" altLang="en-US" sz="2400" b="1" dirty="0">
                <a:latin typeface="微软雅黑" panose="020B0503020204020204" pitchFamily="34" charset="-122"/>
                <a:ea typeface="微软雅黑" panose="020B0503020204020204" pitchFamily="34" charset="-122"/>
              </a:rPr>
              <a:t>啊</a:t>
            </a:r>
          </a:p>
        </p:txBody>
      </p:sp>
      <p:sp>
        <p:nvSpPr>
          <p:cNvPr id="3" name="TextBox 2"/>
          <p:cNvSpPr txBox="1"/>
          <p:nvPr/>
        </p:nvSpPr>
        <p:spPr>
          <a:xfrm>
            <a:off x="4427984" y="764704"/>
            <a:ext cx="4104456" cy="1200329"/>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后来黄老板</a:t>
            </a:r>
            <a:r>
              <a:rPr lang="zh-CN" altLang="en-US" b="1" dirty="0">
                <a:latin typeface="微软雅黑" panose="020B0503020204020204" pitchFamily="34" charset="-122"/>
                <a:ea typeface="微软雅黑" panose="020B0503020204020204" pitchFamily="34" charset="-122"/>
              </a:rPr>
              <a:t>业务做得更大了，买了一艘货船，除了运输自己的货物还运别人的货物，</a:t>
            </a:r>
            <a:r>
              <a:rPr lang="zh-CN" altLang="en-US" b="1" dirty="0" smtClean="0">
                <a:latin typeface="微软雅黑" panose="020B0503020204020204" pitchFamily="34" charset="-122"/>
                <a:ea typeface="微软雅黑" panose="020B0503020204020204" pitchFamily="34" charset="-122"/>
              </a:rPr>
              <a:t>但黄老板担心</a:t>
            </a:r>
            <a:r>
              <a:rPr lang="zh-CN" altLang="en-US" b="1" dirty="0">
                <a:latin typeface="微软雅黑" panose="020B0503020204020204" pitchFamily="34" charset="-122"/>
                <a:ea typeface="微软雅黑" panose="020B0503020204020204" pitchFamily="34" charset="-122"/>
              </a:rPr>
              <a:t>，万一这船坏了怎么办？</a:t>
            </a:r>
          </a:p>
        </p:txBody>
      </p:sp>
    </p:spTree>
    <p:extLst>
      <p:ext uri="{BB962C8B-B14F-4D97-AF65-F5344CB8AC3E}">
        <p14:creationId xmlns="" xmlns:p14="http://schemas.microsoft.com/office/powerpoint/2010/main" val="4061430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27584" y="764704"/>
            <a:ext cx="3525909" cy="21602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 name="Picture 2" descr="http://nc.tengfang.net/Public/Upload/news/201305/2013052216125548.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471412" y="3700769"/>
            <a:ext cx="2736303" cy="273630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899592" y="4607256"/>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兄弟啊，</a:t>
            </a:r>
            <a:r>
              <a:rPr lang="zh-CN" altLang="en-US" sz="2400" b="1" dirty="0" smtClean="0">
                <a:latin typeface="微软雅黑" panose="020B0503020204020204" pitchFamily="34" charset="-122"/>
                <a:ea typeface="微软雅黑" panose="020B0503020204020204" pitchFamily="34" charset="-122"/>
              </a:rPr>
              <a:t>购买</a:t>
            </a:r>
            <a:r>
              <a:rPr lang="zh-CN" altLang="en-US" sz="2400" b="1" dirty="0" smtClean="0">
                <a:solidFill>
                  <a:srgbClr val="FF0000"/>
                </a:solidFill>
                <a:latin typeface="微软雅黑" panose="020B0503020204020204" pitchFamily="34" charset="-122"/>
                <a:ea typeface="微软雅黑" panose="020B0503020204020204" pitchFamily="34" charset="-122"/>
              </a:rPr>
              <a:t>海上运费保险</a:t>
            </a:r>
            <a:r>
              <a:rPr lang="zh-CN" altLang="en-US" sz="2400" b="1" dirty="0">
                <a:latin typeface="微软雅黑" panose="020B0503020204020204" pitchFamily="34" charset="-122"/>
                <a:ea typeface="微软雅黑" panose="020B0503020204020204" pitchFamily="34" charset="-122"/>
              </a:rPr>
              <a:t>啊</a:t>
            </a:r>
          </a:p>
        </p:txBody>
      </p:sp>
      <p:sp>
        <p:nvSpPr>
          <p:cNvPr id="3" name="TextBox 2"/>
          <p:cNvSpPr txBox="1"/>
          <p:nvPr/>
        </p:nvSpPr>
        <p:spPr>
          <a:xfrm>
            <a:off x="4427984" y="764704"/>
            <a:ext cx="4104456"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黄</a:t>
            </a:r>
            <a:r>
              <a:rPr lang="zh-CN" altLang="en-US" dirty="0" smtClean="0">
                <a:latin typeface="微软雅黑" panose="020B0503020204020204" pitchFamily="34" charset="-122"/>
                <a:ea typeface="微软雅黑" panose="020B0503020204020204" pitchFamily="34" charset="-122"/>
              </a:rPr>
              <a:t>老板</a:t>
            </a:r>
            <a:r>
              <a:rPr lang="zh-CN" altLang="en-US" dirty="0">
                <a:latin typeface="微软雅黑" panose="020B0503020204020204" pitchFamily="34" charset="-122"/>
                <a:ea typeface="微软雅黑" panose="020B0503020204020204" pitchFamily="34" charset="-122"/>
              </a:rPr>
              <a:t>还担心，船坏了是一个，但是货没送到</a:t>
            </a:r>
            <a:r>
              <a:rPr lang="zh-CN" altLang="en-US" dirty="0" smtClean="0">
                <a:latin typeface="微软雅黑" panose="020B0503020204020204" pitchFamily="34" charset="-122"/>
                <a:ea typeface="微软雅黑" panose="020B0503020204020204" pitchFamily="34" charset="-122"/>
              </a:rPr>
              <a:t>，本来</a:t>
            </a:r>
            <a:r>
              <a:rPr lang="zh-CN" altLang="en-US" dirty="0">
                <a:latin typeface="微软雅黑" panose="020B0503020204020204" pitchFamily="34" charset="-122"/>
                <a:ea typeface="微软雅黑" panose="020B0503020204020204" pitchFamily="34" charset="-122"/>
              </a:rPr>
              <a:t>要</a:t>
            </a:r>
            <a:r>
              <a:rPr lang="zh-CN" altLang="en-US" dirty="0" smtClean="0">
                <a:latin typeface="微软雅黑" panose="020B0503020204020204" pitchFamily="34" charset="-122"/>
                <a:ea typeface="微软雅黑" panose="020B0503020204020204" pitchFamily="34" charset="-122"/>
              </a:rPr>
              <a:t>赚的</a:t>
            </a:r>
            <a:r>
              <a:rPr lang="zh-CN" altLang="en-US" dirty="0">
                <a:latin typeface="微软雅黑" panose="020B0503020204020204" pitchFamily="34" charset="-122"/>
                <a:ea typeface="微软雅黑" panose="020B0503020204020204" pitchFamily="34" charset="-122"/>
              </a:rPr>
              <a:t>运费收入就没有啦</a:t>
            </a:r>
            <a:r>
              <a:rPr lang="zh-CN" altLang="en-US" dirty="0" smtClean="0">
                <a:latin typeface="微软雅黑" panose="020B0503020204020204" pitchFamily="34" charset="-122"/>
                <a:ea typeface="微软雅黑" panose="020B0503020204020204" pitchFamily="34" charset="-122"/>
              </a:rPr>
              <a:t>，而且船维修期间，船无法运货，预期的运费收入损失怎么办</a:t>
            </a:r>
            <a:r>
              <a:rPr lang="zh-CN" altLang="en-US"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6219811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27584" y="764704"/>
            <a:ext cx="3525909" cy="21602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 name="Picture 2" descr="http://nc.tengfang.net/Public/Upload/news/201305/2013052216125548.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471412" y="3700769"/>
            <a:ext cx="2736303" cy="273630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467544" y="4607256"/>
            <a:ext cx="4801314"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兄弟啊</a:t>
            </a:r>
            <a:r>
              <a:rPr lang="zh-CN" altLang="en-US" sz="2400" b="1" dirty="0" smtClean="0">
                <a:latin typeface="微软雅黑" panose="020B0503020204020204" pitchFamily="34" charset="-122"/>
                <a:ea typeface="微软雅黑" panose="020B0503020204020204" pitchFamily="34" charset="-122"/>
              </a:rPr>
              <a:t>，干嘛不买</a:t>
            </a:r>
            <a:r>
              <a:rPr lang="zh-CN" altLang="en-US" sz="2400" b="1" dirty="0" smtClean="0">
                <a:solidFill>
                  <a:srgbClr val="FF0000"/>
                </a:solidFill>
                <a:latin typeface="微软雅黑" panose="020B0503020204020204" pitchFamily="34" charset="-122"/>
                <a:ea typeface="微软雅黑" panose="020B0503020204020204" pitchFamily="34" charset="-122"/>
              </a:rPr>
              <a:t>船东</a:t>
            </a:r>
            <a:r>
              <a:rPr lang="zh-CN" altLang="en-US" sz="2400" b="1" dirty="0">
                <a:solidFill>
                  <a:srgbClr val="FF0000"/>
                </a:solidFill>
                <a:latin typeface="微软雅黑" panose="020B0503020204020204" pitchFamily="34" charset="-122"/>
                <a:ea typeface="微软雅黑" panose="020B0503020204020204" pitchFamily="34" charset="-122"/>
              </a:rPr>
              <a:t>责任</a:t>
            </a:r>
            <a:r>
              <a:rPr lang="zh-CN" altLang="en-US" sz="2400" b="1" dirty="0" smtClean="0">
                <a:solidFill>
                  <a:srgbClr val="FF0000"/>
                </a:solidFill>
                <a:latin typeface="微软雅黑" panose="020B0503020204020204" pitchFamily="34" charset="-122"/>
                <a:ea typeface="微软雅黑" panose="020B0503020204020204" pitchFamily="34" charset="-122"/>
              </a:rPr>
              <a:t>保险</a:t>
            </a:r>
            <a:r>
              <a:rPr lang="zh-CN" altLang="en-US" sz="2400" b="1" dirty="0" smtClean="0">
                <a:latin typeface="微软雅黑" panose="020B0503020204020204" pitchFamily="34" charset="-122"/>
                <a:ea typeface="微软雅黑" panose="020B0503020204020204" pitchFamily="34" charset="-122"/>
              </a:rPr>
              <a:t>啊</a:t>
            </a:r>
            <a:endParaRPr lang="zh-CN" altLang="en-US" sz="2400" b="1" dirty="0">
              <a:latin typeface="微软雅黑" panose="020B0503020204020204" pitchFamily="34" charset="-122"/>
              <a:ea typeface="微软雅黑" panose="020B0503020204020204" pitchFamily="34" charset="-122"/>
            </a:endParaRPr>
          </a:p>
        </p:txBody>
      </p:sp>
      <p:sp>
        <p:nvSpPr>
          <p:cNvPr id="3" name="TextBox 2"/>
          <p:cNvSpPr txBox="1"/>
          <p:nvPr/>
        </p:nvSpPr>
        <p:spPr>
          <a:xfrm>
            <a:off x="4427984" y="1342509"/>
            <a:ext cx="4104456"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有一天黄老板</a:t>
            </a:r>
            <a:r>
              <a:rPr lang="zh-CN" altLang="en-US" dirty="0">
                <a:latin typeface="微软雅黑" panose="020B0503020204020204" pitchFamily="34" charset="-122"/>
                <a:ea typeface="微软雅黑" panose="020B0503020204020204" pitchFamily="34" charset="-122"/>
              </a:rPr>
              <a:t>的船漏油了，造成海洋污染，被判罚钱</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173321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1097" y="3789040"/>
            <a:ext cx="8197367" cy="2807196"/>
          </a:xfrm>
          <a:prstGeom prst="roundRect">
            <a:avLst>
              <a:gd name="adj" fmla="val 1026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矩形 1"/>
          <p:cNvSpPr/>
          <p:nvPr/>
        </p:nvSpPr>
        <p:spPr>
          <a:xfrm>
            <a:off x="467544" y="2331458"/>
            <a:ext cx="3494506" cy="1169551"/>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最近天干物燥，周边的有几家化工厂，有一家在几天前还出了火宅，差点把旁边的厂房给烧了</a:t>
            </a:r>
            <a:r>
              <a:rPr lang="zh-CN" altLang="en-US" sz="1400" dirty="0" smtClean="0">
                <a:latin typeface="微软雅黑" panose="020B0503020204020204" pitchFamily="34" charset="-122"/>
                <a:ea typeface="微软雅黑" panose="020B0503020204020204" pitchFamily="34" charset="-122"/>
              </a:rPr>
              <a:t>。黄老板</a:t>
            </a:r>
            <a:r>
              <a:rPr lang="zh-CN" altLang="en-US" sz="1400" dirty="0">
                <a:latin typeface="微软雅黑" panose="020B0503020204020204" pitchFamily="34" charset="-122"/>
                <a:ea typeface="微软雅黑" panose="020B0503020204020204" pitchFamily="34" charset="-122"/>
              </a:rPr>
              <a:t>很担心，万一厂房起火，设备和货物都烧没了怎么办？企业财产一夜之间化为乌有可怎么办呢？</a:t>
            </a:r>
          </a:p>
        </p:txBody>
      </p:sp>
      <p:pic>
        <p:nvPicPr>
          <p:cNvPr id="3" name="Picture 4" descr="http://s1.sinaimg.cn/mw690/003fL2msgy6K55eFWxO5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7544" y="332656"/>
            <a:ext cx="3494506" cy="1944216"/>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2" descr="http://nc.tengfang.net/Public/Upload/news/201305/2013052216125548.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92080" y="332656"/>
            <a:ext cx="2736303" cy="273630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5292080" y="3212976"/>
            <a:ext cx="2646878"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买</a:t>
            </a:r>
            <a:r>
              <a:rPr lang="zh-CN" altLang="en-US" sz="2400" b="1" dirty="0" smtClean="0">
                <a:solidFill>
                  <a:srgbClr val="FF0000"/>
                </a:solidFill>
                <a:latin typeface="微软雅黑" panose="020B0503020204020204" pitchFamily="34" charset="-122"/>
                <a:ea typeface="微软雅黑" panose="020B0503020204020204" pitchFamily="34" charset="-122"/>
              </a:rPr>
              <a:t>企业财产保险</a:t>
            </a:r>
            <a:r>
              <a:rPr lang="zh-CN" altLang="en-US" sz="2400" b="1" dirty="0" smtClean="0">
                <a:latin typeface="微软雅黑" panose="020B0503020204020204" pitchFamily="34" charset="-122"/>
                <a:ea typeface="微软雅黑" panose="020B0503020204020204" pitchFamily="34" charset="-122"/>
              </a:rPr>
              <a:t>啊</a:t>
            </a:r>
            <a:endParaRPr lang="zh-CN" altLang="en-US" sz="2400" b="1" dirty="0">
              <a:latin typeface="微软雅黑" panose="020B0503020204020204" pitchFamily="34" charset="-122"/>
              <a:ea typeface="微软雅黑" panose="020B0503020204020204" pitchFamily="34" charset="-122"/>
            </a:endParaRPr>
          </a:p>
        </p:txBody>
      </p:sp>
      <p:sp>
        <p:nvSpPr>
          <p:cNvPr id="6" name="Rectangle 1027"/>
          <p:cNvSpPr txBox="1">
            <a:spLocks noChangeArrowheads="1"/>
          </p:cNvSpPr>
          <p:nvPr/>
        </p:nvSpPr>
        <p:spPr>
          <a:xfrm>
            <a:off x="611188" y="4003848"/>
            <a:ext cx="7921252" cy="5257800"/>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zh-CN" altLang="en-US" sz="1800" b="1" dirty="0" smtClean="0">
                <a:solidFill>
                  <a:srgbClr val="FF0000"/>
                </a:solidFill>
              </a:rPr>
              <a:t>火宅保险</a:t>
            </a:r>
            <a:r>
              <a:rPr lang="zh-CN" altLang="en-US" sz="1800" b="1" dirty="0" smtClean="0"/>
              <a:t>是以各种动产和不动产为保险标的，承保标的因火灾等风险造成损失的一种保险。目前国内保险公司开展的火灾保险常见的有：</a:t>
            </a:r>
          </a:p>
          <a:p>
            <a:pPr>
              <a:buFont typeface="Wingdings" pitchFamily="2" charset="2"/>
              <a:buNone/>
            </a:pPr>
            <a:endParaRPr lang="zh-CN" altLang="en-US" sz="1800" b="1" dirty="0" smtClean="0"/>
          </a:p>
          <a:p>
            <a:pPr>
              <a:buFont typeface="Wingdings" pitchFamily="2" charset="2"/>
              <a:buNone/>
            </a:pPr>
            <a:r>
              <a:rPr lang="zh-CN" altLang="en-US" sz="1800" b="1" dirty="0" smtClean="0">
                <a:solidFill>
                  <a:srgbClr val="FF0000"/>
                </a:solidFill>
              </a:rPr>
              <a:t>（</a:t>
            </a:r>
            <a:r>
              <a:rPr lang="en-US" altLang="zh-CN" sz="1800" b="1" dirty="0" smtClean="0">
                <a:solidFill>
                  <a:srgbClr val="FF0000"/>
                </a:solidFill>
              </a:rPr>
              <a:t>1</a:t>
            </a:r>
            <a:r>
              <a:rPr lang="zh-CN" altLang="en-US" sz="1800" b="1" dirty="0" smtClean="0">
                <a:solidFill>
                  <a:srgbClr val="FF0000"/>
                </a:solidFill>
              </a:rPr>
              <a:t>）企业财产保险</a:t>
            </a:r>
          </a:p>
          <a:p>
            <a:pPr>
              <a:buFont typeface="Wingdings" pitchFamily="2" charset="2"/>
              <a:buNone/>
            </a:pPr>
            <a:r>
              <a:rPr lang="zh-CN" altLang="en-US" sz="1800" b="1" dirty="0" smtClean="0">
                <a:solidFill>
                  <a:srgbClr val="FF0000"/>
                </a:solidFill>
              </a:rPr>
              <a:t>（</a:t>
            </a:r>
            <a:r>
              <a:rPr lang="en-US" altLang="zh-CN" sz="1800" b="1" dirty="0" smtClean="0">
                <a:solidFill>
                  <a:srgbClr val="FF0000"/>
                </a:solidFill>
              </a:rPr>
              <a:t>2</a:t>
            </a:r>
            <a:r>
              <a:rPr lang="zh-CN" altLang="en-US" sz="1800" b="1" dirty="0" smtClean="0">
                <a:solidFill>
                  <a:srgbClr val="FF0000"/>
                </a:solidFill>
              </a:rPr>
              <a:t>）家庭财产保险</a:t>
            </a:r>
          </a:p>
          <a:p>
            <a:pPr>
              <a:buFont typeface="Wingdings" pitchFamily="2" charset="2"/>
              <a:buNone/>
            </a:pPr>
            <a:r>
              <a:rPr lang="zh-CN" altLang="en-US" sz="1800" b="1" dirty="0" smtClean="0">
                <a:solidFill>
                  <a:srgbClr val="FF0000"/>
                </a:solidFill>
              </a:rPr>
              <a:t>（</a:t>
            </a:r>
            <a:r>
              <a:rPr lang="en-US" altLang="zh-CN" sz="1800" b="1" dirty="0" smtClean="0">
                <a:solidFill>
                  <a:srgbClr val="FF0000"/>
                </a:solidFill>
              </a:rPr>
              <a:t>3</a:t>
            </a:r>
            <a:r>
              <a:rPr lang="zh-CN" altLang="en-US" sz="1800" b="1" dirty="0" smtClean="0">
                <a:solidFill>
                  <a:srgbClr val="FF0000"/>
                </a:solidFill>
              </a:rPr>
              <a:t>）机器设备损坏保险</a:t>
            </a:r>
          </a:p>
        </p:txBody>
      </p:sp>
      <p:pic>
        <p:nvPicPr>
          <p:cNvPr id="7" name="Picture 1028" descr="火"/>
          <p:cNvPicPr>
            <a:picLocks noChangeAspect="1" noChangeArrowheads="1" noCrop="1"/>
          </p:cNvPicPr>
          <p:nvPr/>
        </p:nvPicPr>
        <p:blipFill>
          <a:blip r:embed="rId4">
            <a:extLst>
              <a:ext uri="{28A0092B-C50C-407E-A947-70E740481C1C}">
                <a14:useLocalDpi xmlns="" xmlns:a14="http://schemas.microsoft.com/office/drawing/2010/main" val="0"/>
              </a:ext>
            </a:extLst>
          </a:blip>
          <a:srcRect/>
          <a:stretch>
            <a:fillRect/>
          </a:stretch>
        </p:blipFill>
        <p:spPr bwMode="auto">
          <a:xfrm rot="21403391">
            <a:off x="5537918" y="3931539"/>
            <a:ext cx="3487678" cy="3000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0184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to="" calcmode="lin" valueType="num">
                                      <p:cBhvr>
                                        <p:cTn id="7" dur="1" fill="hold"/>
                                        <p:tgtEl>
                                          <p:spTgt spid="6">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to="" calcmode="lin" valueType="num">
                                      <p:cBhvr>
                                        <p:cTn id="12" dur="1" fill="hold"/>
                                        <p:tgtEl>
                                          <p:spTgt spid="6">
                                            <p:txEl>
                                              <p:pRg st="2" end="2"/>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slide(fromBottom)">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116632"/>
            <a:ext cx="7992888" cy="646331"/>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黄老板</a:t>
            </a:r>
            <a:r>
              <a:rPr lang="zh-CN" altLang="en-US" dirty="0">
                <a:latin typeface="微软雅黑" panose="020B0503020204020204" pitchFamily="34" charset="-122"/>
                <a:ea typeface="微软雅黑" panose="020B0503020204020204" pitchFamily="34" charset="-122"/>
              </a:rPr>
              <a:t>生意越做越大，工厂工人也越来越多了，他决定在工厂旁边再建一栋宿舍楼，这个时候他找了几个建筑施工队伍，正在招标选施工单位</a:t>
            </a:r>
          </a:p>
        </p:txBody>
      </p:sp>
      <p:pic>
        <p:nvPicPr>
          <p:cNvPr id="4" name="Picture 2" descr="http://nc.tengfang.net/Public/Upload/news/201305/2013052216125548.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436096" y="908720"/>
            <a:ext cx="2232247" cy="223224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683568" y="1196752"/>
            <a:ext cx="4572000" cy="1477328"/>
          </a:xfrm>
          <a:prstGeom prst="rect">
            <a:avLst/>
          </a:prstGeom>
        </p:spPr>
        <p:txBody>
          <a:bodyPr>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记得要买“建筑工程险”哦，万一有什么建筑意外事故</a:t>
            </a:r>
            <a:r>
              <a:rPr lang="zh-CN" altLang="en-US" dirty="0">
                <a:solidFill>
                  <a:srgbClr val="FF0000"/>
                </a:solidFill>
                <a:latin typeface="微软雅黑" panose="020B0503020204020204" pitchFamily="34" charset="-122"/>
                <a:ea typeface="微软雅黑" panose="020B0503020204020204" pitchFamily="34" charset="-122"/>
              </a:rPr>
              <a:t>，导致财产损失</a:t>
            </a:r>
            <a:r>
              <a:rPr lang="zh-CN" altLang="en-US" dirty="0" smtClean="0">
                <a:solidFill>
                  <a:srgbClr val="FF0000"/>
                </a:solidFill>
                <a:latin typeface="微软雅黑" panose="020B0503020204020204" pitchFamily="34" charset="-122"/>
                <a:ea typeface="微软雅黑" panose="020B0503020204020204" pitchFamily="34" charset="-122"/>
              </a:rPr>
              <a:t>或人员伤亡赔偿，由保险公司买单哦。</a:t>
            </a:r>
            <a:r>
              <a:rPr lang="zh-CN" altLang="en-US" dirty="0">
                <a:latin typeface="微软雅黑" panose="020B0503020204020204" pitchFamily="34" charset="-122"/>
                <a:ea typeface="微软雅黑" panose="020B0503020204020204" pitchFamily="34" charset="-122"/>
              </a:rPr>
              <a:t>曾经有几个老板就因为工地</a:t>
            </a:r>
            <a:r>
              <a:rPr lang="zh-CN" altLang="en-US" dirty="0" smtClean="0">
                <a:latin typeface="微软雅黑" panose="020B0503020204020204" pitchFamily="34" charset="-122"/>
                <a:ea typeface="微软雅黑" panose="020B0503020204020204" pitchFamily="34" charset="-122"/>
              </a:rPr>
              <a:t>出事，没买保险，</a:t>
            </a:r>
            <a:r>
              <a:rPr lang="zh-CN" altLang="en-US" dirty="0">
                <a:latin typeface="微软雅黑" panose="020B0503020204020204" pitchFamily="34" charset="-122"/>
                <a:ea typeface="微软雅黑" panose="020B0503020204020204" pitchFamily="34" charset="-122"/>
              </a:rPr>
              <a:t>法院判赔，无法赔偿而致使工程延期甚至成为烂尾楼。</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11560" y="2924944"/>
            <a:ext cx="2952750" cy="16383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3600400" y="3356992"/>
            <a:ext cx="5220072" cy="1754326"/>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黄老板很感激这位好基友的提醒，于是黄老板</a:t>
            </a:r>
            <a:r>
              <a:rPr lang="zh-CN" altLang="en-US" dirty="0">
                <a:latin typeface="微软雅黑" panose="020B0503020204020204" pitchFamily="34" charset="-122"/>
                <a:ea typeface="微软雅黑" panose="020B0503020204020204" pitchFamily="34" charset="-122"/>
              </a:rPr>
              <a:t>，要求所有投标单位都必须购买建筑工程险。于是那些投标单位就去找保险公司报价，并将价格加到合同投标价格里。</a:t>
            </a:r>
          </a:p>
          <a:p>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
        <p:nvSpPr>
          <p:cNvPr id="8" name="圆角矩形 7"/>
          <p:cNvSpPr/>
          <p:nvPr/>
        </p:nvSpPr>
        <p:spPr>
          <a:xfrm>
            <a:off x="551097" y="4726260"/>
            <a:ext cx="8197367" cy="1943100"/>
          </a:xfrm>
          <a:prstGeom prst="roundRect">
            <a:avLst>
              <a:gd name="adj" fmla="val 1026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Rectangle 3"/>
          <p:cNvSpPr txBox="1">
            <a:spLocks noChangeArrowheads="1"/>
          </p:cNvSpPr>
          <p:nvPr/>
        </p:nvSpPr>
        <p:spPr>
          <a:xfrm>
            <a:off x="616024" y="5002832"/>
            <a:ext cx="7772400" cy="4114800"/>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zh-CN" altLang="en-US" sz="1800" dirty="0" smtClean="0"/>
              <a:t>工程保险是以建筑工程和安装工程中的各种财产和对第三者的经济赔偿责任来作为保险标的的保险。</a:t>
            </a:r>
          </a:p>
          <a:p>
            <a:pPr>
              <a:buFont typeface="Wingdings" pitchFamily="2" charset="2"/>
              <a:buNone/>
            </a:pPr>
            <a:r>
              <a:rPr lang="zh-CN" altLang="en-US" sz="1800" dirty="0" smtClean="0"/>
              <a:t>（</a:t>
            </a:r>
            <a:r>
              <a:rPr lang="en-US" altLang="zh-CN" sz="1800" dirty="0" smtClean="0"/>
              <a:t>1</a:t>
            </a:r>
            <a:r>
              <a:rPr lang="zh-CN" altLang="en-US" sz="1800" dirty="0" smtClean="0"/>
              <a:t>）建筑工程保险；</a:t>
            </a:r>
          </a:p>
          <a:p>
            <a:pPr>
              <a:buFont typeface="Wingdings" pitchFamily="2" charset="2"/>
              <a:buNone/>
            </a:pPr>
            <a:r>
              <a:rPr lang="zh-CN" altLang="en-US" sz="1800" dirty="0" smtClean="0"/>
              <a:t>（</a:t>
            </a:r>
            <a:r>
              <a:rPr lang="en-US" altLang="zh-CN" sz="1800" dirty="0" smtClean="0"/>
              <a:t>2</a:t>
            </a:r>
            <a:r>
              <a:rPr lang="zh-CN" altLang="en-US" sz="1800" dirty="0" smtClean="0"/>
              <a:t>）安装工程保险。</a:t>
            </a:r>
          </a:p>
        </p:txBody>
      </p:sp>
    </p:spTree>
    <p:extLst>
      <p:ext uri="{BB962C8B-B14F-4D97-AF65-F5344CB8AC3E}">
        <p14:creationId xmlns="" xmlns:p14="http://schemas.microsoft.com/office/powerpoint/2010/main" val="147883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4"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to="" calcmode="lin" valueType="num">
                                      <p:cBhvr>
                                        <p:cTn id="11" dur="1" fill="hold"/>
                                        <p:tgtEl>
                                          <p:spTgt spid="9">
                                            <p:txEl>
                                              <p:pRg st="0" end="0"/>
                                            </p:txEl>
                                          </p:spTgt>
                                        </p:tgtEl>
                                        <p:attrNameLst>
                                          <p:attrName/>
                                        </p:attrNameLst>
                                      </p:cBhvr>
                                    </p:anim>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slide(fromBottom)">
                                      <p:cBhvr>
                                        <p:cTn id="16" dur="500"/>
                                        <p:tgtEl>
                                          <p:spTgt spid="9">
                                            <p:txEl>
                                              <p:pRg st="1" end="1"/>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slide(fromBottom)">
                                      <p:cBhvr>
                                        <p:cTn id="19"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2331458"/>
            <a:ext cx="3494506" cy="1600438"/>
          </a:xfrm>
          <a:prstGeom prst="rect">
            <a:avLst/>
          </a:prstGeom>
        </p:spPr>
        <p:txBody>
          <a:bodyPr wrap="square">
            <a:spAutoFit/>
          </a:bodyPr>
          <a:lstStyle/>
          <a:p>
            <a:r>
              <a:rPr lang="zh-CN" altLang="en-US" sz="1400" dirty="0" smtClean="0">
                <a:latin typeface="微软雅黑" panose="020B0503020204020204" pitchFamily="34" charset="-122"/>
                <a:ea typeface="微软雅黑" panose="020B0503020204020204" pitchFamily="34" charset="-122"/>
              </a:rPr>
              <a:t>黄老板最近很头疼一件事情，黄老板打算投资做一个科技项目，其中关键的科研</a:t>
            </a:r>
            <a:r>
              <a:rPr lang="zh-CN" altLang="en-US" sz="1400" dirty="0">
                <a:latin typeface="微软雅黑" panose="020B0503020204020204" pitchFamily="34" charset="-122"/>
                <a:ea typeface="微软雅黑" panose="020B0503020204020204" pitchFamily="34" charset="-122"/>
              </a:rPr>
              <a:t>设备，需要连续稳定供电，万一中途停电，研发中止，一切有可能要重头再来</a:t>
            </a:r>
            <a:r>
              <a:rPr lang="zh-CN" altLang="en-US" sz="1400" dirty="0" smtClean="0">
                <a:latin typeface="微软雅黑" panose="020B0503020204020204" pitchFamily="34" charset="-122"/>
                <a:ea typeface="微软雅黑" panose="020B0503020204020204" pitchFamily="34" charset="-122"/>
              </a:rPr>
              <a:t>！黄老板失去</a:t>
            </a:r>
            <a:r>
              <a:rPr lang="zh-CN" altLang="en-US" sz="1400" dirty="0">
                <a:latin typeface="微软雅黑" panose="020B0503020204020204" pitchFamily="34" charset="-122"/>
                <a:ea typeface="微软雅黑" panose="020B0503020204020204" pitchFamily="34" charset="-122"/>
              </a:rPr>
              <a:t>了重要的市场机遇，而且白白浪费了之前的科研经费投入</a:t>
            </a:r>
            <a:r>
              <a:rPr lang="zh-CN" altLang="en-US" sz="1400" dirty="0" smtClean="0">
                <a:latin typeface="微软雅黑" panose="020B0503020204020204" pitchFamily="34" charset="-122"/>
                <a:ea typeface="微软雅黑" panose="020B0503020204020204" pitchFamily="34" charset="-122"/>
              </a:rPr>
              <a:t>。这个项目未来很有前景，但是有风险，要不要做呢？</a:t>
            </a:r>
            <a:endParaRPr lang="zh-CN" altLang="en-US" sz="1400" dirty="0">
              <a:latin typeface="微软雅黑" panose="020B0503020204020204" pitchFamily="34" charset="-122"/>
              <a:ea typeface="微软雅黑" panose="020B0503020204020204" pitchFamily="34" charset="-122"/>
            </a:endParaRPr>
          </a:p>
        </p:txBody>
      </p:sp>
      <p:pic>
        <p:nvPicPr>
          <p:cNvPr id="4" name="Picture 2" descr="http://nc.tengfang.net/Public/Upload/news/201305/2013052216125548.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292080" y="332656"/>
            <a:ext cx="2736303" cy="273630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5565011" y="3068960"/>
            <a:ext cx="2031325"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买</a:t>
            </a:r>
            <a:r>
              <a:rPr lang="zh-CN" altLang="en-US" sz="2400" b="1" dirty="0" smtClean="0">
                <a:solidFill>
                  <a:srgbClr val="FF0000"/>
                </a:solidFill>
                <a:latin typeface="微软雅黑" panose="020B0503020204020204" pitchFamily="34" charset="-122"/>
                <a:ea typeface="微软雅黑" panose="020B0503020204020204" pitchFamily="34" charset="-122"/>
              </a:rPr>
              <a:t>科技保险</a:t>
            </a:r>
            <a:r>
              <a:rPr lang="zh-CN" altLang="en-US" sz="2400" b="1" dirty="0" smtClean="0">
                <a:latin typeface="微软雅黑" panose="020B0503020204020204" pitchFamily="34" charset="-122"/>
                <a:ea typeface="微软雅黑" panose="020B0503020204020204" pitchFamily="34" charset="-122"/>
              </a:rPr>
              <a:t>啊</a:t>
            </a:r>
            <a:endParaRPr lang="zh-CN" altLang="en-US" sz="2400" b="1" dirty="0">
              <a:latin typeface="微软雅黑" panose="020B0503020204020204" pitchFamily="34" charset="-122"/>
              <a:ea typeface="微软雅黑" panose="020B0503020204020204" pitchFamily="34" charset="-122"/>
            </a:endParaRPr>
          </a:p>
        </p:txBody>
      </p:sp>
      <p:pic>
        <p:nvPicPr>
          <p:cNvPr id="9" name="Picture 1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14368" y="235958"/>
            <a:ext cx="3105150" cy="2095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圆角矩形 10"/>
          <p:cNvSpPr/>
          <p:nvPr/>
        </p:nvSpPr>
        <p:spPr>
          <a:xfrm>
            <a:off x="551097" y="4882806"/>
            <a:ext cx="8197367" cy="1786553"/>
          </a:xfrm>
          <a:prstGeom prst="roundRect">
            <a:avLst>
              <a:gd name="adj" fmla="val 1026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9"/>
          <p:cNvSpPr/>
          <p:nvPr/>
        </p:nvSpPr>
        <p:spPr>
          <a:xfrm>
            <a:off x="4303824" y="3562564"/>
            <a:ext cx="4516648"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有科技保险的保障，科研企业可以迅速获得补偿资金，继续投入科研生产。</a:t>
            </a:r>
          </a:p>
        </p:txBody>
      </p:sp>
      <p:sp>
        <p:nvSpPr>
          <p:cNvPr id="12" name="TextBox 11"/>
          <p:cNvSpPr txBox="1"/>
          <p:nvPr/>
        </p:nvSpPr>
        <p:spPr>
          <a:xfrm>
            <a:off x="827584" y="5085184"/>
            <a:ext cx="7616531" cy="1323439"/>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科技企业或者研发机构在研发、生产、销售或者其它经营管理活动中，由于研发人员变动、经费不足、管理失误或者技术更新、市场变化等原因，都会面临财产损失、人身伤害、研发中断、民事赔偿等各种风险，</a:t>
            </a:r>
            <a:r>
              <a:rPr lang="zh-CN" altLang="en-US" sz="1600" b="1" dirty="0">
                <a:solidFill>
                  <a:srgbClr val="FF0000"/>
                </a:solidFill>
                <a:latin typeface="微软雅黑" panose="020B0503020204020204" pitchFamily="34" charset="-122"/>
                <a:ea typeface="微软雅黑" panose="020B0503020204020204" pitchFamily="34" charset="-122"/>
              </a:rPr>
              <a:t>科技保险</a:t>
            </a:r>
            <a:r>
              <a:rPr lang="zh-CN" altLang="en-US" sz="1600" dirty="0">
                <a:latin typeface="微软雅黑" panose="020B0503020204020204" pitchFamily="34" charset="-122"/>
                <a:ea typeface="微软雅黑" panose="020B0503020204020204" pitchFamily="34" charset="-122"/>
              </a:rPr>
              <a:t>就是针对这些风险设计的一系列保险产品，从而规避在研发、科技成果转化、科技产品推广过程中导致科技活动失败或不达预期的风险。</a:t>
            </a:r>
          </a:p>
        </p:txBody>
      </p:sp>
    </p:spTree>
    <p:extLst>
      <p:ext uri="{BB962C8B-B14F-4D97-AF65-F5344CB8AC3E}">
        <p14:creationId xmlns="" xmlns:p14="http://schemas.microsoft.com/office/powerpoint/2010/main" val="95442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827584" y="908720"/>
            <a:ext cx="7702550" cy="5328592"/>
          </a:xfrm>
        </p:spPr>
        <p:txBody>
          <a:bodyPr>
            <a:noAutofit/>
          </a:bodyPr>
          <a:lstStyle/>
          <a:p>
            <a:pPr algn="ctr"/>
            <a:r>
              <a:rPr lang="zh-CN" altLang="en-US" sz="5400" dirty="0" smtClean="0">
                <a:solidFill>
                  <a:srgbClr val="FF0000"/>
                </a:solidFill>
              </a:rPr>
              <a:t>保险是啥？你别忽悠我！</a:t>
            </a:r>
            <a:endParaRPr lang="zh-CN" altLang="en-US" sz="5400" dirty="0">
              <a:solidFill>
                <a:srgbClr val="FF0000"/>
              </a:solidFill>
            </a:endParaRPr>
          </a:p>
        </p:txBody>
      </p:sp>
    </p:spTree>
    <p:extLst>
      <p:ext uri="{BB962C8B-B14F-4D97-AF65-F5344CB8AC3E}">
        <p14:creationId xmlns="" xmlns:p14="http://schemas.microsoft.com/office/powerpoint/2010/main" val="281313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201414"/>
            <a:ext cx="8640960" cy="830997"/>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最近社会上爆出三聚氰胺，为了让自己的家人和员工能够喝上放心奶</a:t>
            </a:r>
            <a:r>
              <a:rPr lang="zh-CN" altLang="en-US" sz="1600" dirty="0" smtClean="0">
                <a:latin typeface="微软雅黑" panose="020B0503020204020204" pitchFamily="34" charset="-122"/>
                <a:ea typeface="微软雅黑" panose="020B0503020204020204" pitchFamily="34" charset="-122"/>
              </a:rPr>
              <a:t>，黄老板</a:t>
            </a:r>
            <a:r>
              <a:rPr lang="zh-CN" altLang="en-US" sz="1600" dirty="0">
                <a:latin typeface="微软雅黑" panose="020B0503020204020204" pitchFamily="34" charset="-122"/>
                <a:ea typeface="微软雅黑" panose="020B0503020204020204" pitchFamily="34" charset="-122"/>
              </a:rPr>
              <a:t>就顺手收购了附近的牛奶牧场和几片农田，打算为自己的员工食堂供应放心食品。谁知道当地遭遇了一场龙卷风，把奶牛卷走了，把农田破坏了</a:t>
            </a:r>
            <a:r>
              <a:rPr lang="zh-CN" altLang="en-US" sz="1600" dirty="0" smtClean="0">
                <a:latin typeface="微软雅黑" panose="020B0503020204020204" pitchFamily="34" charset="-122"/>
                <a:ea typeface="微软雅黑" panose="020B0503020204020204" pitchFamily="34" charset="-122"/>
              </a:rPr>
              <a:t>。损失惨重！</a:t>
            </a:r>
            <a:endParaRPr lang="zh-CN" altLang="en-US" sz="1600" dirty="0">
              <a:latin typeface="微软雅黑" panose="020B0503020204020204" pitchFamily="34" charset="-122"/>
              <a:ea typeface="微软雅黑" panose="020B0503020204020204" pitchFamily="34" charset="-122"/>
            </a:endParaRPr>
          </a:p>
        </p:txBody>
      </p:sp>
      <p:pic>
        <p:nvPicPr>
          <p:cNvPr id="3" name="Picture 4" descr="http://s1.sinaimg.cn/mw690/003fL2msgy6K55eFWxO5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95536" y="1176961"/>
            <a:ext cx="3882784" cy="2160240"/>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2" descr="http://nc.tengfang.net/Public/Upload/news/201305/2013052216125548.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92080" y="908720"/>
            <a:ext cx="2736303" cy="273630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4788024" y="3645024"/>
            <a:ext cx="3877985"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忘了提醒你，要买</a:t>
            </a:r>
            <a:r>
              <a:rPr lang="zh-CN" altLang="en-US" sz="2400" b="1" dirty="0" smtClean="0">
                <a:solidFill>
                  <a:srgbClr val="FF0000"/>
                </a:solidFill>
                <a:latin typeface="微软雅黑" panose="020B0503020204020204" pitchFamily="34" charset="-122"/>
                <a:ea typeface="微软雅黑" panose="020B0503020204020204" pitchFamily="34" charset="-122"/>
              </a:rPr>
              <a:t>农业保险</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51097" y="4653136"/>
            <a:ext cx="7909335" cy="1642538"/>
          </a:xfrm>
          <a:prstGeom prst="roundRect">
            <a:avLst>
              <a:gd name="adj" fmla="val 1026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TextBox 6"/>
          <p:cNvSpPr txBox="1"/>
          <p:nvPr/>
        </p:nvSpPr>
        <p:spPr>
          <a:xfrm>
            <a:off x="755576" y="4855513"/>
            <a:ext cx="7488832"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农业保险：</a:t>
            </a:r>
          </a:p>
          <a:p>
            <a:r>
              <a:rPr lang="zh-CN" altLang="en-US" dirty="0">
                <a:latin typeface="微软雅黑" panose="020B0503020204020204" pitchFamily="34" charset="-122"/>
                <a:ea typeface="微软雅黑" panose="020B0503020204020204" pitchFamily="34" charset="-122"/>
              </a:rPr>
              <a:t>是专为农业生产者在从事种植业、林业、畜牧业和渔业生产过程中，对遭受自然灾害、意外事故疫病、疾病等保险事故所造成的经济损失提供保障的一种保险</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49975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7664" y="1988840"/>
            <a:ext cx="6408712" cy="584775"/>
          </a:xfrm>
          <a:prstGeom prst="rect">
            <a:avLst/>
          </a:prstGeom>
          <a:noFill/>
        </p:spPr>
        <p:txBody>
          <a:bodyPr wrap="square" rtlCol="0">
            <a:spAutoFit/>
          </a:bodyPr>
          <a:lstStyle/>
          <a:p>
            <a:pPr algn="ctr"/>
            <a:r>
              <a:rPr lang="zh-CN" altLang="en-US" sz="3200" b="1" dirty="0" smtClean="0">
                <a:latin typeface="微软雅黑" panose="020B0503020204020204" pitchFamily="34" charset="-122"/>
                <a:ea typeface="微软雅黑" panose="020B0503020204020204" pitchFamily="34" charset="-122"/>
              </a:rPr>
              <a:t>保险，是企业现金流的大救兵！</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7178469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27584" y="2851150"/>
            <a:ext cx="7470775" cy="793750"/>
          </a:xfrm>
        </p:spPr>
        <p:txBody>
          <a:bodyPr/>
          <a:lstStyle/>
          <a:p>
            <a:r>
              <a:rPr lang="zh-CN" altLang="en-US" sz="6000" dirty="0" smtClean="0"/>
              <a:t>黄老板   养娃记</a:t>
            </a:r>
            <a:endParaRPr lang="zh-CN" altLang="en-US" sz="6000" dirty="0"/>
          </a:p>
        </p:txBody>
      </p:sp>
    </p:spTree>
    <p:extLst>
      <p:ext uri="{BB962C8B-B14F-4D97-AF65-F5344CB8AC3E}">
        <p14:creationId xmlns="" xmlns:p14="http://schemas.microsoft.com/office/powerpoint/2010/main" val="13419121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http://sh.sinaimg.cn/2013/0905/U8723P18DT20130905095210.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15616" y="332656"/>
            <a:ext cx="2650265" cy="1987699"/>
          </a:xfrm>
          <a:prstGeom prst="rect">
            <a:avLst/>
          </a:prstGeom>
          <a:noFill/>
          <a:extLst>
            <a:ext uri="{909E8E84-426E-40DD-AFC4-6F175D3DCCD1}">
              <a14:hiddenFill xmlns="" xmlns:a14="http://schemas.microsoft.com/office/drawing/2010/main">
                <a:solidFill>
                  <a:srgbClr val="FFFFFF"/>
                </a:solidFill>
              </a14:hiddenFill>
            </a:ext>
          </a:extLst>
        </p:spPr>
      </p:pic>
      <p:sp>
        <p:nvSpPr>
          <p:cNvPr id="3" name="矩形 2"/>
          <p:cNvSpPr/>
          <p:nvPr/>
        </p:nvSpPr>
        <p:spPr>
          <a:xfrm>
            <a:off x="3995936" y="819289"/>
            <a:ext cx="4572000" cy="1169551"/>
          </a:xfrm>
          <a:prstGeom prst="rect">
            <a:avLst/>
          </a:prstGeom>
        </p:spPr>
        <p:txBody>
          <a:bodyPr>
            <a:spAutoFit/>
          </a:bodyPr>
          <a:lstStyle/>
          <a:p>
            <a:r>
              <a:rPr lang="zh-CN" altLang="en-US" sz="1400" dirty="0" smtClean="0">
                <a:latin typeface="微软雅黑" panose="020B0503020204020204" pitchFamily="34" charset="-122"/>
                <a:ea typeface="微软雅黑" panose="020B0503020204020204" pitchFamily="34" charset="-122"/>
              </a:rPr>
              <a:t>黄老板</a:t>
            </a:r>
            <a:r>
              <a:rPr lang="zh-CN" altLang="en-US" sz="1400" dirty="0">
                <a:latin typeface="微软雅黑" panose="020B0503020204020204" pitchFamily="34" charset="-122"/>
                <a:ea typeface="微软雅黑" panose="020B0503020204020204" pitchFamily="34" charset="-122"/>
              </a:rPr>
              <a:t>养了一个熊孩子，</a:t>
            </a:r>
            <a:r>
              <a:rPr lang="zh-CN" altLang="en-US" sz="1400" dirty="0" smtClean="0">
                <a:latin typeface="微软雅黑" panose="020B0503020204020204" pitchFamily="34" charset="-122"/>
                <a:ea typeface="微软雅黑" panose="020B0503020204020204" pitchFamily="34" charset="-122"/>
              </a:rPr>
              <a:t>由于黄老板</a:t>
            </a:r>
            <a:r>
              <a:rPr lang="zh-CN" altLang="en-US" sz="1400" dirty="0">
                <a:latin typeface="微软雅黑" panose="020B0503020204020204" pitchFamily="34" charset="-122"/>
                <a:ea typeface="微软雅黑" panose="020B0503020204020204" pitchFamily="34" charset="-122"/>
              </a:rPr>
              <a:t>经常外出工作，没好好管教，这熊孩子比较好动，在学校经常闯祸。这次熊孩子要出去旅游，父母不在身边</a:t>
            </a:r>
            <a:r>
              <a:rPr lang="zh-CN" altLang="en-US" sz="1400" dirty="0" smtClean="0">
                <a:latin typeface="微软雅黑" panose="020B0503020204020204" pitchFamily="34" charset="-122"/>
                <a:ea typeface="微软雅黑" panose="020B0503020204020204" pitchFamily="34" charset="-122"/>
              </a:rPr>
              <a:t>，黄老板担心孩子继续</a:t>
            </a:r>
            <a:r>
              <a:rPr lang="zh-CN" altLang="en-US" sz="1400" dirty="0">
                <a:latin typeface="微软雅黑" panose="020B0503020204020204" pitchFamily="34" charset="-122"/>
                <a:ea typeface="微软雅黑" panose="020B0503020204020204" pitchFamily="34" charset="-122"/>
              </a:rPr>
              <a:t>闯祸</a:t>
            </a:r>
            <a:r>
              <a:rPr lang="zh-CN" altLang="en-US" sz="1400" dirty="0" smtClean="0">
                <a:latin typeface="微软雅黑" panose="020B0503020204020204" pitchFamily="34" charset="-122"/>
                <a:ea typeface="微软雅黑" panose="020B0503020204020204" pitchFamily="34" charset="-122"/>
              </a:rPr>
              <a:t>，万一</a:t>
            </a:r>
            <a:r>
              <a:rPr lang="zh-CN" altLang="en-US" sz="1400" dirty="0">
                <a:latin typeface="微软雅黑" panose="020B0503020204020204" pitchFamily="34" charset="-122"/>
                <a:ea typeface="微软雅黑" panose="020B0503020204020204" pitchFamily="34" charset="-122"/>
              </a:rPr>
              <a:t>孩子</a:t>
            </a:r>
            <a:r>
              <a:rPr lang="zh-CN" altLang="en-US" sz="1400" dirty="0" smtClean="0">
                <a:latin typeface="微软雅黑" panose="020B0503020204020204" pitchFamily="34" charset="-122"/>
                <a:ea typeface="微软雅黑" panose="020B0503020204020204" pitchFamily="34" charset="-122"/>
              </a:rPr>
              <a:t>好动</a:t>
            </a:r>
            <a:r>
              <a:rPr lang="zh-CN" altLang="en-US" sz="1400" dirty="0">
                <a:latin typeface="微软雅黑" panose="020B0503020204020204" pitchFamily="34" charset="-122"/>
                <a:ea typeface="微软雅黑" panose="020B0503020204020204" pitchFamily="34" charset="-122"/>
              </a:rPr>
              <a:t>，跑来跑去不小心摔倒</a:t>
            </a:r>
            <a:r>
              <a:rPr lang="zh-CN" altLang="en-US" sz="1400" dirty="0" smtClean="0">
                <a:latin typeface="微软雅黑" panose="020B0503020204020204" pitchFamily="34" charset="-122"/>
                <a:ea typeface="微软雅黑" panose="020B0503020204020204" pitchFamily="34" charset="-122"/>
              </a:rPr>
              <a:t>，把</a:t>
            </a:r>
            <a:r>
              <a:rPr lang="zh-CN" altLang="en-US" sz="1400" dirty="0">
                <a:latin typeface="微软雅黑" panose="020B0503020204020204" pitchFamily="34" charset="-122"/>
                <a:ea typeface="微软雅黑" panose="020B0503020204020204" pitchFamily="34" charset="-122"/>
              </a:rPr>
              <a:t>别人的</a:t>
            </a:r>
            <a:r>
              <a:rPr lang="zh-CN" altLang="en-US" sz="1400" dirty="0" smtClean="0">
                <a:latin typeface="微软雅黑" panose="020B0503020204020204" pitchFamily="34" charset="-122"/>
                <a:ea typeface="微软雅黑" panose="020B0503020204020204" pitchFamily="34" charset="-122"/>
              </a:rPr>
              <a:t>东西扑倒摔坏，还砸伤别人家孩子，怎么办？</a:t>
            </a:r>
            <a:endParaRPr lang="zh-CN" altLang="en-US" sz="1400" dirty="0">
              <a:latin typeface="微软雅黑" panose="020B0503020204020204" pitchFamily="34" charset="-122"/>
              <a:ea typeface="微软雅黑" panose="020B0503020204020204" pitchFamily="34" charset="-122"/>
            </a:endParaRPr>
          </a:p>
        </p:txBody>
      </p:sp>
      <p:pic>
        <p:nvPicPr>
          <p:cNvPr id="4" name="Picture 2" descr="http://nc.tengfang.net/Public/Upload/news/201305/2013052216125548.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39035" y="2420888"/>
            <a:ext cx="2106487" cy="210648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1323310" y="3356992"/>
            <a:ext cx="4544834" cy="400110"/>
          </a:xfrm>
          <a:prstGeom prst="rect">
            <a:avLst/>
          </a:prstGeom>
        </p:spPr>
        <p:txBody>
          <a:bodyPr wrap="none">
            <a:spAutoFit/>
          </a:bodyPr>
          <a:lstStyle/>
          <a:p>
            <a:r>
              <a:rPr lang="zh-CN" altLang="en-US" sz="2000" b="1" dirty="0" smtClean="0">
                <a:solidFill>
                  <a:srgbClr val="FF0000"/>
                </a:solidFill>
                <a:latin typeface="微软雅黑" panose="020B0503020204020204" pitchFamily="34" charset="-122"/>
                <a:ea typeface="微软雅黑" panose="020B0503020204020204" pitchFamily="34" charset="-122"/>
              </a:rPr>
              <a:t>给孩子买一份包含个人责任险的旅游险</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51097" y="4653136"/>
            <a:ext cx="7909335" cy="2088232"/>
          </a:xfrm>
          <a:prstGeom prst="roundRect">
            <a:avLst>
              <a:gd name="adj" fmla="val 1026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TextBox 6"/>
          <p:cNvSpPr txBox="1"/>
          <p:nvPr/>
        </p:nvSpPr>
        <p:spPr>
          <a:xfrm>
            <a:off x="611560" y="4925486"/>
            <a:ext cx="7848872" cy="1815882"/>
          </a:xfrm>
          <a:prstGeom prst="rect">
            <a:avLst/>
          </a:prstGeom>
          <a:noFill/>
        </p:spPr>
        <p:txBody>
          <a:bodyPr wrap="square" rtlCol="0">
            <a:spAutoFit/>
          </a:bodyPr>
          <a:lstStyle/>
          <a:p>
            <a:r>
              <a:rPr lang="zh-CN" altLang="en-US" sz="1400" b="1" dirty="0"/>
              <a:t>责任保险</a:t>
            </a:r>
            <a:endParaRPr lang="zh-CN" altLang="en-US" sz="1400" dirty="0"/>
          </a:p>
          <a:p>
            <a:r>
              <a:rPr lang="zh-CN" altLang="en-US" sz="1400" dirty="0"/>
              <a:t>责任保险是指以保险客户的法律赔偿风险为承保对象的一类保险。按业务内容，可</a:t>
            </a:r>
            <a:r>
              <a:rPr lang="zh-CN" altLang="en-US" sz="1400" dirty="0">
                <a:solidFill>
                  <a:srgbClr val="FF0000"/>
                </a:solidFill>
              </a:rPr>
              <a:t>分为公众责任保险、产品责任保险、雇主责任保险、职业责任保险和第三者责任保险</a:t>
            </a:r>
            <a:r>
              <a:rPr lang="zh-CN" altLang="en-US" sz="1400" dirty="0"/>
              <a:t>五类业务</a:t>
            </a:r>
            <a:r>
              <a:rPr lang="zh-CN" altLang="en-US" sz="1400" dirty="0" smtClean="0"/>
              <a:t>。</a:t>
            </a:r>
            <a:endParaRPr lang="zh-CN" altLang="en-US" sz="1400" dirty="0"/>
          </a:p>
          <a:p>
            <a:endParaRPr lang="zh-CN" altLang="en-US" sz="1400" dirty="0"/>
          </a:p>
          <a:p>
            <a:r>
              <a:rPr lang="zh-CN" altLang="en-US" sz="1400" dirty="0" smtClean="0"/>
              <a:t>保险责任一般</a:t>
            </a:r>
            <a:r>
              <a:rPr lang="zh-CN" altLang="en-US" sz="1400" dirty="0"/>
              <a:t>包括两项内容</a:t>
            </a:r>
            <a:r>
              <a:rPr lang="zh-CN" altLang="en-US" sz="1400" dirty="0" smtClean="0"/>
              <a:t>：</a:t>
            </a:r>
            <a:endParaRPr lang="en-US" altLang="zh-CN" sz="1400" dirty="0" smtClean="0"/>
          </a:p>
          <a:p>
            <a:r>
              <a:rPr lang="en-US" altLang="zh-CN" sz="1400" dirty="0" smtClean="0"/>
              <a:t>1</a:t>
            </a:r>
            <a:r>
              <a:rPr lang="zh-CN" altLang="en-US" sz="1400" dirty="0"/>
              <a:t>、被保险人依法对造成他人财产损失或人身伤亡应承担的经济赔偿责任</a:t>
            </a:r>
            <a:r>
              <a:rPr lang="zh-CN" altLang="en-US" sz="1400" dirty="0" smtClean="0"/>
              <a:t>。</a:t>
            </a:r>
            <a:endParaRPr lang="en-US" altLang="zh-CN" sz="1400" dirty="0" smtClean="0"/>
          </a:p>
          <a:p>
            <a:r>
              <a:rPr lang="en-US" altLang="zh-CN" sz="1400" dirty="0" smtClean="0"/>
              <a:t>2</a:t>
            </a:r>
            <a:r>
              <a:rPr lang="zh-CN" altLang="en-US" sz="1400" dirty="0"/>
              <a:t>、因赔偿纠纷引起的由被保险人支付的诉讼、律师费用及其他事先经过保险人同意支付的费用。</a:t>
            </a:r>
          </a:p>
          <a:p>
            <a:endParaRPr lang="zh-CN" altLang="en-US" sz="1400" dirty="0"/>
          </a:p>
        </p:txBody>
      </p:sp>
    </p:spTree>
    <p:extLst>
      <p:ext uri="{BB962C8B-B14F-4D97-AF65-F5344CB8AC3E}">
        <p14:creationId xmlns="" xmlns:p14="http://schemas.microsoft.com/office/powerpoint/2010/main" val="384529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39552" y="548680"/>
            <a:ext cx="2551395" cy="201622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3275856" y="980728"/>
            <a:ext cx="5472608"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熊孩子准备</a:t>
            </a:r>
            <a:r>
              <a:rPr lang="zh-CN" altLang="en-US" dirty="0">
                <a:latin typeface="微软雅黑" panose="020B0503020204020204" pitchFamily="34" charset="-122"/>
                <a:ea typeface="微软雅黑" panose="020B0503020204020204" pitchFamily="34" charset="-122"/>
              </a:rPr>
              <a:t>上</a:t>
            </a:r>
            <a:r>
              <a:rPr lang="zh-CN" altLang="en-US" dirty="0" smtClean="0">
                <a:latin typeface="微软雅黑" panose="020B0503020204020204" pitchFamily="34" charset="-122"/>
                <a:ea typeface="微软雅黑" panose="020B0503020204020204" pitchFamily="34" charset="-122"/>
              </a:rPr>
              <a:t>中学，黄老板</a:t>
            </a:r>
            <a:r>
              <a:rPr lang="zh-CN" altLang="en-US" dirty="0">
                <a:latin typeface="微软雅黑" panose="020B0503020204020204" pitchFamily="34" charset="-122"/>
                <a:ea typeface="微软雅黑" panose="020B0503020204020204" pitchFamily="34" charset="-122"/>
              </a:rPr>
              <a:t>打算</a:t>
            </a:r>
            <a:r>
              <a:rPr lang="zh-CN" altLang="en-US" dirty="0" smtClean="0">
                <a:latin typeface="微软雅黑" panose="020B0503020204020204" pitchFamily="34" charset="-122"/>
                <a:ea typeface="微软雅黑" panose="020B0503020204020204" pitchFamily="34" charset="-122"/>
              </a:rPr>
              <a:t>买个学区</a:t>
            </a:r>
            <a:r>
              <a:rPr lang="zh-CN" altLang="en-US" dirty="0">
                <a:latin typeface="微软雅黑" panose="020B0503020204020204" pitchFamily="34" charset="-122"/>
                <a:ea typeface="微软雅黑" panose="020B0503020204020204" pitchFamily="34" charset="-122"/>
              </a:rPr>
              <a:t>房，于是去银行办理商业贷款买房，贷款的时候银行</a:t>
            </a:r>
            <a:r>
              <a:rPr lang="zh-CN" altLang="en-US" dirty="0" smtClean="0">
                <a:latin typeface="微软雅黑" panose="020B0503020204020204" pitchFamily="34" charset="-122"/>
                <a:ea typeface="微软雅黑" panose="020B0503020204020204" pitchFamily="34" charset="-122"/>
              </a:rPr>
              <a:t>让黄老板</a:t>
            </a:r>
            <a:r>
              <a:rPr lang="zh-CN" altLang="en-US" dirty="0">
                <a:latin typeface="微软雅黑" panose="020B0503020204020204" pitchFamily="34" charset="-122"/>
                <a:ea typeface="微软雅黑" panose="020B0503020204020204" pitchFamily="34" charset="-122"/>
              </a:rPr>
              <a:t>买一份贷款保险，叫做“</a:t>
            </a:r>
            <a:r>
              <a:rPr lang="zh-CN" altLang="en-US" dirty="0">
                <a:solidFill>
                  <a:srgbClr val="FF0000"/>
                </a:solidFill>
                <a:latin typeface="微软雅黑" panose="020B0503020204020204" pitchFamily="34" charset="-122"/>
                <a:ea typeface="微软雅黑" panose="020B0503020204020204" pitchFamily="34" charset="-122"/>
              </a:rPr>
              <a:t>个人抵押贷款房屋综合保险</a:t>
            </a:r>
            <a:r>
              <a:rPr lang="zh-CN" altLang="en-US" dirty="0">
                <a:latin typeface="微软雅黑" panose="020B0503020204020204" pitchFamily="34" charset="-122"/>
                <a:ea typeface="微软雅黑" panose="020B0503020204020204" pitchFamily="34" charset="-122"/>
              </a:rPr>
              <a:t>。</a:t>
            </a:r>
          </a:p>
        </p:txBody>
      </p:sp>
      <p:pic>
        <p:nvPicPr>
          <p:cNvPr id="205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710238" y="2852936"/>
            <a:ext cx="2549617" cy="17281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extBox 2"/>
          <p:cNvSpPr txBox="1"/>
          <p:nvPr/>
        </p:nvSpPr>
        <p:spPr>
          <a:xfrm>
            <a:off x="395536" y="3113673"/>
            <a:ext cx="5400600" cy="1323439"/>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银行</a:t>
            </a:r>
            <a:r>
              <a:rPr lang="zh-CN" altLang="en-US" sz="1600" dirty="0">
                <a:latin typeface="微软雅黑" panose="020B0503020204020204" pitchFamily="34" charset="-122"/>
                <a:ea typeface="微软雅黑" panose="020B0503020204020204" pitchFamily="34" charset="-122"/>
              </a:rPr>
              <a:t>说这是一个信用保险，里面包含还款责任险，万一你不还钱，由保险公司替你还</a:t>
            </a:r>
            <a:r>
              <a:rPr lang="zh-CN" altLang="en-US" sz="1600" dirty="0" smtClean="0">
                <a:latin typeface="微软雅黑" panose="020B0503020204020204" pitchFamily="34" charset="-122"/>
                <a:ea typeface="微软雅黑" panose="020B0503020204020204" pitchFamily="34" charset="-122"/>
              </a:rPr>
              <a:t>。黄老板</a:t>
            </a:r>
            <a:r>
              <a:rPr lang="zh-CN" altLang="en-US" sz="1600" dirty="0">
                <a:latin typeface="微软雅黑" panose="020B0503020204020204" pitchFamily="34" charset="-122"/>
                <a:ea typeface="微软雅黑" panose="020B0503020204020204" pitchFamily="34" charset="-122"/>
              </a:rPr>
              <a:t>说，那只保障你的利益啊，那万一我房子没供完，就因为意外房子没了，那我找谁？银行说找保险公司啊，这份房贷保险里面，还保障您的抵押的房子，万一你的房子有什么事，保险公司赔。</a:t>
            </a:r>
          </a:p>
        </p:txBody>
      </p:sp>
      <p:pic>
        <p:nvPicPr>
          <p:cNvPr id="6" name="Picture 2" descr="http://nc.tengfang.net/Public/Upload/news/201305/2013052216125548.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2870" y="4562872"/>
            <a:ext cx="2106487" cy="210648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矩形 3"/>
          <p:cNvSpPr/>
          <p:nvPr/>
        </p:nvSpPr>
        <p:spPr>
          <a:xfrm>
            <a:off x="2843808" y="5292950"/>
            <a:ext cx="5832648"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这个保险不是强制购买的，你可以不</a:t>
            </a:r>
            <a:r>
              <a:rPr lang="zh-CN" altLang="en-US" dirty="0" smtClean="0">
                <a:latin typeface="微软雅黑" panose="020B0503020204020204" pitchFamily="34" charset="-122"/>
                <a:ea typeface="微软雅黑" panose="020B0503020204020204" pitchFamily="34" charset="-122"/>
              </a:rPr>
              <a:t>买的。</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但是</a:t>
            </a:r>
            <a:r>
              <a:rPr lang="zh-CN" altLang="en-US" dirty="0">
                <a:latin typeface="微软雅黑" panose="020B0503020204020204" pitchFamily="34" charset="-122"/>
                <a:ea typeface="微软雅黑" panose="020B0503020204020204" pitchFamily="34" charset="-122"/>
              </a:rPr>
              <a:t>我建议你买一</a:t>
            </a:r>
            <a:r>
              <a:rPr lang="zh-CN" altLang="en-US" dirty="0" smtClean="0">
                <a:latin typeface="微软雅黑" panose="020B0503020204020204" pitchFamily="34" charset="-122"/>
                <a:ea typeface="微软雅黑" panose="020B0503020204020204" pitchFamily="34" charset="-122"/>
              </a:rPr>
              <a:t>份。</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6435091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nc.tengfang.net/Public/Upload/news/201305/2013052216125548.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69369" y="332656"/>
            <a:ext cx="2106487" cy="2106488"/>
          </a:xfrm>
          <a:prstGeom prst="rect">
            <a:avLst/>
          </a:prstGeom>
          <a:noFill/>
          <a:extLst>
            <a:ext uri="{909E8E84-426E-40DD-AFC4-6F175D3DCCD1}">
              <a14:hiddenFill xmlns="" xmlns:a14="http://schemas.microsoft.com/office/drawing/2010/main">
                <a:solidFill>
                  <a:srgbClr val="FFFFFF"/>
                </a:solidFill>
              </a14:hiddenFill>
            </a:ext>
          </a:extLst>
        </p:spPr>
      </p:pic>
      <p:sp>
        <p:nvSpPr>
          <p:cNvPr id="3" name="矩形 2"/>
          <p:cNvSpPr/>
          <p:nvPr/>
        </p:nvSpPr>
        <p:spPr>
          <a:xfrm>
            <a:off x="899592" y="2636912"/>
            <a:ext cx="7920880" cy="3742178"/>
          </a:xfrm>
          <a:prstGeom prst="rect">
            <a:avLst/>
          </a:prstGeom>
        </p:spPr>
        <p:txBody>
          <a:bodyPr wrap="square">
            <a:spAutoFit/>
          </a:bodyPr>
          <a:lstStyle/>
          <a:p>
            <a:pPr>
              <a:lnSpc>
                <a:spcPct val="150000"/>
              </a:lnSpc>
            </a:pPr>
            <a:r>
              <a:rPr lang="en-US" altLang="zh-CN" sz="1600" b="1" dirty="0" smtClean="0">
                <a:solidFill>
                  <a:srgbClr val="FF0000"/>
                </a:solidFill>
                <a:latin typeface="微软雅黑" panose="020B0503020204020204" pitchFamily="34" charset="-122"/>
                <a:ea typeface="微软雅黑" panose="020B0503020204020204" pitchFamily="34" charset="-122"/>
              </a:rPr>
              <a:t>1</a:t>
            </a:r>
            <a:r>
              <a:rPr lang="zh-CN" altLang="en-US" sz="1600" b="1" dirty="0" smtClean="0">
                <a:solidFill>
                  <a:srgbClr val="FF0000"/>
                </a:solidFill>
                <a:latin typeface="微软雅黑" panose="020B0503020204020204" pitchFamily="34" charset="-122"/>
                <a:ea typeface="微软雅黑" panose="020B0503020204020204" pitchFamily="34" charset="-122"/>
              </a:rPr>
              <a:t>、提供</a:t>
            </a:r>
            <a:r>
              <a:rPr lang="zh-CN" altLang="en-US" sz="1600" b="1" dirty="0">
                <a:solidFill>
                  <a:srgbClr val="FF0000"/>
                </a:solidFill>
                <a:latin typeface="微软雅黑" panose="020B0503020204020204" pitchFamily="34" charset="-122"/>
                <a:ea typeface="微软雅黑" panose="020B0503020204020204" pitchFamily="34" charset="-122"/>
              </a:rPr>
              <a:t>基本</a:t>
            </a:r>
            <a:r>
              <a:rPr lang="zh-CN" altLang="en-US" sz="1600" b="1" dirty="0" smtClean="0">
                <a:solidFill>
                  <a:srgbClr val="FF0000"/>
                </a:solidFill>
                <a:latin typeface="微软雅黑" panose="020B0503020204020204" pitchFamily="34" charset="-122"/>
                <a:ea typeface="微软雅黑" panose="020B0503020204020204" pitchFamily="34" charset="-122"/>
              </a:rPr>
              <a:t>的房屋风险</a:t>
            </a:r>
            <a:r>
              <a:rPr lang="zh-CN" altLang="en-US" sz="1600" b="1" dirty="0">
                <a:solidFill>
                  <a:srgbClr val="FF0000"/>
                </a:solidFill>
                <a:latin typeface="微软雅黑" panose="020B0503020204020204" pitchFamily="34" charset="-122"/>
                <a:ea typeface="微软雅黑" panose="020B0503020204020204" pitchFamily="34" charset="-122"/>
              </a:rPr>
              <a:t>保障</a:t>
            </a:r>
          </a:p>
          <a:p>
            <a:pPr>
              <a:lnSpc>
                <a:spcPct val="150000"/>
              </a:lnSpc>
            </a:pPr>
            <a:r>
              <a:rPr lang="zh-CN" altLang="en-US" sz="1600" dirty="0">
                <a:latin typeface="微软雅黑" panose="020B0503020204020204" pitchFamily="34" charset="-122"/>
                <a:ea typeface="微软雅黑" panose="020B0503020204020204" pitchFamily="34" charset="-122"/>
              </a:rPr>
              <a:t>房贷保险主要承保房屋损失，包括由于火灾、爆炸，暴风、暴雨、台风、洪水、雷击、泥石流、雪灾、雹灾、冰凌、龙卷风、崖崩、突发性滑坡、地面突然坍陷，空中运行物体坠落及外来建筑物和其他固定物体倒塌等原因造成的房屋直接损失，将由保险公司负责赔偿。</a:t>
            </a:r>
          </a:p>
          <a:p>
            <a:pPr>
              <a:lnSpc>
                <a:spcPct val="150000"/>
              </a:lnSpc>
            </a:pPr>
            <a:r>
              <a:rPr lang="en-US" altLang="zh-CN" sz="1600" b="1" dirty="0" smtClean="0">
                <a:solidFill>
                  <a:srgbClr val="FF0000"/>
                </a:solidFill>
                <a:latin typeface="微软雅黑" panose="020B0503020204020204" pitchFamily="34" charset="-122"/>
                <a:ea typeface="微软雅黑" panose="020B0503020204020204" pitchFamily="34" charset="-122"/>
              </a:rPr>
              <a:t>2</a:t>
            </a:r>
            <a:r>
              <a:rPr lang="zh-CN" altLang="en-US" sz="1600" b="1" dirty="0" smtClean="0">
                <a:solidFill>
                  <a:srgbClr val="FF0000"/>
                </a:solidFill>
                <a:latin typeface="微软雅黑" panose="020B0503020204020204" pitchFamily="34" charset="-122"/>
                <a:ea typeface="微软雅黑" panose="020B0503020204020204" pitchFamily="34" charset="-122"/>
              </a:rPr>
              <a:t>、丧失</a:t>
            </a:r>
            <a:r>
              <a:rPr lang="zh-CN" altLang="en-US" sz="1600" b="1" dirty="0">
                <a:solidFill>
                  <a:srgbClr val="FF0000"/>
                </a:solidFill>
                <a:latin typeface="微软雅黑" panose="020B0503020204020204" pitchFamily="34" charset="-122"/>
                <a:ea typeface="微软雅黑" panose="020B0503020204020204" pitchFamily="34" charset="-122"/>
              </a:rPr>
              <a:t>还款能力，保险公司代还</a:t>
            </a:r>
          </a:p>
          <a:p>
            <a:pPr>
              <a:lnSpc>
                <a:spcPct val="150000"/>
              </a:lnSpc>
            </a:pPr>
            <a:r>
              <a:rPr lang="zh-CN" altLang="en-US" sz="1600" dirty="0">
                <a:latin typeface="微软雅黑" panose="020B0503020204020204" pitchFamily="34" charset="-122"/>
                <a:ea typeface="微软雅黑" panose="020B0503020204020204" pitchFamily="34" charset="-122"/>
              </a:rPr>
              <a:t>房贷保险将保障延伸到保险人，当保险人因意外伤亡丧失还款能力的时候，保险公司负责向银行偿还剩余贷款，这样就避免了被保险人发生意外事故后给家庭留下偿还压力。特别是有些房屋贷款者就是家庭主要收入来源提供者，一旦遭遇不测，没有房贷保险会给家庭造成很大的经济负担。</a:t>
            </a:r>
          </a:p>
        </p:txBody>
      </p:sp>
      <p:sp>
        <p:nvSpPr>
          <p:cNvPr id="4" name="矩形 3"/>
          <p:cNvSpPr/>
          <p:nvPr/>
        </p:nvSpPr>
        <p:spPr>
          <a:xfrm>
            <a:off x="3635896" y="1167135"/>
            <a:ext cx="4680520" cy="461665"/>
          </a:xfrm>
          <a:prstGeom prst="rect">
            <a:avLst/>
          </a:prstGeom>
        </p:spPr>
        <p:txBody>
          <a:bodyPr wrap="squar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个人抵押贷款房屋综合保险</a:t>
            </a:r>
            <a:endParaRPr lang="zh-CN" altLang="en-US" sz="2400" b="1" dirty="0"/>
          </a:p>
        </p:txBody>
      </p:sp>
    </p:spTree>
    <p:extLst>
      <p:ext uri="{BB962C8B-B14F-4D97-AF65-F5344CB8AC3E}">
        <p14:creationId xmlns="" xmlns:p14="http://schemas.microsoft.com/office/powerpoint/2010/main" val="25092834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55576" y="476672"/>
            <a:ext cx="7909335" cy="5386954"/>
          </a:xfrm>
          <a:prstGeom prst="roundRect">
            <a:avLst>
              <a:gd name="adj" fmla="val 1026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Rectangle 1026"/>
          <p:cNvSpPr txBox="1">
            <a:spLocks noChangeArrowheads="1"/>
          </p:cNvSpPr>
          <p:nvPr/>
        </p:nvSpPr>
        <p:spPr bwMode="auto">
          <a:xfrm>
            <a:off x="1043608" y="620688"/>
            <a:ext cx="8001000" cy="121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eaLnBrk="1" hangingPunct="1">
              <a:spcBef>
                <a:spcPct val="0"/>
              </a:spcBef>
              <a:buClrTx/>
              <a:buFont typeface="Arial" pitchFamily="34" charset="0"/>
              <a:buNone/>
            </a:pPr>
            <a:r>
              <a:rPr lang="zh-CN" altLang="en-US" dirty="0" smtClean="0">
                <a:latin typeface="宋体" pitchFamily="2" charset="-122"/>
                <a:ea typeface="宋体" pitchFamily="2" charset="-122"/>
              </a:rPr>
              <a:t>信用保险与保证保险</a:t>
            </a:r>
            <a:endParaRPr lang="en-US" altLang="zh-CN" dirty="0" smtClean="0">
              <a:latin typeface="宋体" pitchFamily="2" charset="-122"/>
              <a:ea typeface="宋体" pitchFamily="2" charset="-122"/>
            </a:endParaRPr>
          </a:p>
          <a:p>
            <a:pPr eaLnBrk="1" hangingPunct="1">
              <a:spcBef>
                <a:spcPct val="0"/>
              </a:spcBef>
              <a:buClrTx/>
              <a:buFont typeface="Arial" pitchFamily="34" charset="0"/>
              <a:buNone/>
            </a:pPr>
            <a:endParaRPr lang="en-US" altLang="zh-CN" dirty="0" smtClean="0">
              <a:latin typeface="宋体" pitchFamily="2" charset="-122"/>
              <a:ea typeface="宋体" pitchFamily="2" charset="-122"/>
            </a:endParaRPr>
          </a:p>
          <a:p>
            <a:pPr eaLnBrk="1" hangingPunct="1">
              <a:spcBef>
                <a:spcPct val="0"/>
              </a:spcBef>
              <a:buClrTx/>
              <a:buFont typeface="Arial" pitchFamily="34" charset="0"/>
              <a:buNone/>
            </a:pPr>
            <a:r>
              <a:rPr lang="en-US" altLang="zh-CN" dirty="0" smtClean="0">
                <a:latin typeface="宋体" pitchFamily="2" charset="-122"/>
                <a:ea typeface="宋体" pitchFamily="2" charset="-122"/>
              </a:rPr>
              <a:t>1</a:t>
            </a:r>
            <a:r>
              <a:rPr lang="zh-CN" altLang="en-US" dirty="0">
                <a:latin typeface="宋体" pitchFamily="2" charset="-122"/>
                <a:ea typeface="宋体" pitchFamily="2" charset="-122"/>
              </a:rPr>
              <a:t>、信用</a:t>
            </a:r>
            <a:r>
              <a:rPr lang="zh-CN" altLang="en-US" dirty="0" smtClean="0">
                <a:latin typeface="宋体" pitchFamily="2" charset="-122"/>
                <a:ea typeface="宋体" pitchFamily="2" charset="-122"/>
              </a:rPr>
              <a:t>保险</a:t>
            </a:r>
            <a:endParaRPr lang="zh-CN" altLang="en-US" dirty="0">
              <a:latin typeface="宋体" pitchFamily="2" charset="-122"/>
              <a:ea typeface="宋体" pitchFamily="2" charset="-122"/>
            </a:endParaRPr>
          </a:p>
        </p:txBody>
      </p:sp>
      <p:sp>
        <p:nvSpPr>
          <p:cNvPr id="5" name="Rectangle 1027"/>
          <p:cNvSpPr txBox="1">
            <a:spLocks noChangeArrowheads="1"/>
          </p:cNvSpPr>
          <p:nvPr/>
        </p:nvSpPr>
        <p:spPr bwMode="auto">
          <a:xfrm>
            <a:off x="1115617" y="2132856"/>
            <a:ext cx="7272808" cy="441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eaLnBrk="1" hangingPunct="1">
              <a:buClrTx/>
              <a:buFont typeface="Wingdings" pitchFamily="2" charset="2"/>
              <a:buChar char="Ø"/>
            </a:pPr>
            <a:r>
              <a:rPr lang="zh-CN" altLang="en-US" sz="1600" dirty="0">
                <a:latin typeface="微软雅黑" panose="020B0503020204020204" pitchFamily="34" charset="-122"/>
                <a:ea typeface="微软雅黑" panose="020B0503020204020204" pitchFamily="34" charset="-122"/>
              </a:rPr>
              <a:t>是以在商品赊销和货币借贷中的债务人的信用作为保险标的，以债务人到期不能履行其契约中的债务清偿义务为保险事故，由保险人承担被保险人（即债权人）因此遭受的经济损失的赔偿责任的保险。</a:t>
            </a:r>
          </a:p>
          <a:p>
            <a:pPr eaLnBrk="1" hangingPunct="1">
              <a:buClrTx/>
              <a:buFont typeface="Wingdings" pitchFamily="2" charset="2"/>
              <a:buChar char="Ø"/>
            </a:pPr>
            <a:endParaRPr lang="zh-CN" altLang="en-US" sz="1600" dirty="0">
              <a:latin typeface="微软雅黑" panose="020B0503020204020204" pitchFamily="34" charset="-122"/>
              <a:ea typeface="微软雅黑" panose="020B0503020204020204" pitchFamily="34" charset="-122"/>
            </a:endParaRPr>
          </a:p>
          <a:p>
            <a:pPr eaLnBrk="1" hangingPunct="1">
              <a:buClrTx/>
              <a:buFont typeface="Wingdings" pitchFamily="2" charset="2"/>
              <a:buChar char="Ø"/>
            </a:pPr>
            <a:r>
              <a:rPr lang="zh-CN" altLang="en-US" sz="1600" dirty="0">
                <a:latin typeface="微软雅黑" panose="020B0503020204020204" pitchFamily="34" charset="-122"/>
                <a:ea typeface="微软雅黑" panose="020B0503020204020204" pitchFamily="34" charset="-122"/>
              </a:rPr>
              <a:t>信用保险可分为商业信用保险、赊销信用保险和国家信用保险。</a:t>
            </a:r>
          </a:p>
          <a:p>
            <a:pPr eaLnBrk="1" hangingPunct="1">
              <a:buClrTx/>
              <a:buFont typeface="Wingdings" pitchFamily="2" charset="2"/>
              <a:buNone/>
            </a:pPr>
            <a:endParaRPr lang="zh-CN" altLang="en-US" sz="1600" dirty="0">
              <a:latin typeface="微软雅黑" panose="020B0503020204020204" pitchFamily="34" charset="-122"/>
              <a:ea typeface="微软雅黑" panose="020B0503020204020204" pitchFamily="34" charset="-122"/>
            </a:endParaRPr>
          </a:p>
          <a:p>
            <a:pPr eaLnBrk="1" hangingPunct="1">
              <a:buClrTx/>
              <a:buFont typeface="Wingdings" pitchFamily="2" charset="2"/>
              <a:buChar char="Ø"/>
            </a:pPr>
            <a:r>
              <a:rPr lang="zh-CN" altLang="en-US" sz="1600" dirty="0">
                <a:latin typeface="微软雅黑" panose="020B0503020204020204" pitchFamily="34" charset="-122"/>
                <a:ea typeface="微软雅黑" panose="020B0503020204020204" pitchFamily="34" charset="-122"/>
              </a:rPr>
              <a:t> 商业信用保险可分为</a:t>
            </a:r>
            <a:r>
              <a:rPr lang="zh-CN" altLang="en-US" sz="1600" dirty="0">
                <a:solidFill>
                  <a:srgbClr val="FF0000"/>
                </a:solidFill>
                <a:latin typeface="微软雅黑" panose="020B0503020204020204" pitchFamily="34" charset="-122"/>
                <a:ea typeface="微软雅黑" panose="020B0503020204020204" pitchFamily="34" charset="-122"/>
              </a:rPr>
              <a:t>贷款信用保险</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赊销信用保险</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预付信用保险</a:t>
            </a:r>
            <a:r>
              <a:rPr lang="zh-CN" altLang="en-US" sz="1600" dirty="0">
                <a:latin typeface="微软雅黑" panose="020B0503020204020204" pitchFamily="34" charset="-122"/>
                <a:ea typeface="微软雅黑" panose="020B0503020204020204" pitchFamily="34" charset="-122"/>
              </a:rPr>
              <a:t>及</a:t>
            </a:r>
            <a:r>
              <a:rPr lang="zh-CN" altLang="en-US" sz="1600" dirty="0">
                <a:solidFill>
                  <a:srgbClr val="FF0000"/>
                </a:solidFill>
                <a:latin typeface="微软雅黑" panose="020B0503020204020204" pitchFamily="34" charset="-122"/>
                <a:ea typeface="微软雅黑" panose="020B0503020204020204" pitchFamily="34" charset="-122"/>
              </a:rPr>
              <a:t>个人贷款信用保险</a:t>
            </a:r>
            <a:r>
              <a:rPr lang="zh-CN" altLang="en-US" sz="1600" dirty="0">
                <a:latin typeface="微软雅黑" panose="020B0503020204020204" pitchFamily="34" charset="-122"/>
                <a:ea typeface="微软雅黑" panose="020B0503020204020204" pitchFamily="34" charset="-122"/>
              </a:rPr>
              <a:t>等。</a:t>
            </a:r>
          </a:p>
          <a:p>
            <a:pPr eaLnBrk="1" hangingPunct="1">
              <a:buClrTx/>
              <a:buFont typeface="Wingdings" pitchFamily="2" charset="2"/>
              <a:buNone/>
            </a:pP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82667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to="" calcmode="lin" valueType="num">
                                      <p:cBhvr>
                                        <p:cTn id="17" dur="1" fill="hold"/>
                                        <p:tgtEl>
                                          <p:spTgt spid="5">
                                            <p:txEl>
                                              <p:pRg st="0" end="0"/>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to="" calcmode="lin" valueType="num">
                                      <p:cBhvr>
                                        <p:cTn id="22" dur="1" fill="hold"/>
                                        <p:tgtEl>
                                          <p:spTgt spid="5">
                                            <p:txEl>
                                              <p:pRg st="2" end="2"/>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34"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from="(-#ppt_w/2)" to="(#ppt_x)" calcmode="lin" valueType="num">
                                      <p:cBhvr>
                                        <p:cTn id="27" dur="600" fill="hold">
                                          <p:stCondLst>
                                            <p:cond delay="0"/>
                                          </p:stCondLst>
                                        </p:cTn>
                                        <p:tgtEl>
                                          <p:spTgt spid="5">
                                            <p:txEl>
                                              <p:pRg st="4" end="4"/>
                                            </p:txEl>
                                          </p:spTgt>
                                        </p:tgtEl>
                                        <p:attrNameLst>
                                          <p:attrName>ppt_x</p:attrName>
                                        </p:attrNameLst>
                                      </p:cBhvr>
                                    </p:anim>
                                    <p:anim from="0" to="-1.0" calcmode="lin" valueType="num">
                                      <p:cBhvr>
                                        <p:cTn id="28" dur="200" decel="50000" autoRev="1" fill="hold">
                                          <p:stCondLst>
                                            <p:cond delay="600"/>
                                          </p:stCondLst>
                                        </p:cTn>
                                        <p:tgtEl>
                                          <p:spTgt spid="5">
                                            <p:txEl>
                                              <p:pRg st="4" end="4"/>
                                            </p:txEl>
                                          </p:spTgt>
                                        </p:tgtEl>
                                        <p:attrNameLst>
                                          <p:attrName>xshear</p:attrName>
                                        </p:attrNameLst>
                                      </p:cBhvr>
                                    </p:anim>
                                    <p:animScale>
                                      <p:cBhvr>
                                        <p:cTn id="29" dur="200" decel="100000" autoRev="1" fill="hold">
                                          <p:stCondLst>
                                            <p:cond delay="600"/>
                                          </p:stCondLst>
                                        </p:cTn>
                                        <p:tgtEl>
                                          <p:spTgt spid="5">
                                            <p:txEl>
                                              <p:pRg st="4" end="4"/>
                                            </p:txEl>
                                          </p:spTgt>
                                        </p:tgtEl>
                                      </p:cBhvr>
                                      <p:from x="100000" y="100000"/>
                                      <p:to x="80000" y="100000"/>
                                    </p:animScale>
                                    <p:anim by="(#ppt_h/3+#ppt_w*0.1)" calcmode="lin" valueType="num">
                                      <p:cBhvr additive="sum">
                                        <p:cTn id="30" dur="200" decel="100000" autoRev="1" fill="hold">
                                          <p:stCondLst>
                                            <p:cond delay="600"/>
                                          </p:stCondLst>
                                        </p:cTn>
                                        <p:tgtEl>
                                          <p:spTgt spid="5">
                                            <p:txEl>
                                              <p:pRg st="4" end="4"/>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55576" y="476672"/>
            <a:ext cx="7909335" cy="5386954"/>
          </a:xfrm>
          <a:prstGeom prst="roundRect">
            <a:avLst>
              <a:gd name="adj" fmla="val 1026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Rectangle 1026"/>
          <p:cNvSpPr txBox="1">
            <a:spLocks noChangeArrowheads="1"/>
          </p:cNvSpPr>
          <p:nvPr/>
        </p:nvSpPr>
        <p:spPr bwMode="auto">
          <a:xfrm>
            <a:off x="1043608" y="620688"/>
            <a:ext cx="8001000" cy="121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eaLnBrk="1" hangingPunct="1">
              <a:spcBef>
                <a:spcPct val="0"/>
              </a:spcBef>
              <a:buClrTx/>
              <a:buFont typeface="Arial" pitchFamily="34" charset="0"/>
              <a:buNone/>
            </a:pPr>
            <a:r>
              <a:rPr lang="zh-CN" altLang="en-US" dirty="0" smtClean="0">
                <a:latin typeface="宋体" pitchFamily="2" charset="-122"/>
                <a:ea typeface="宋体" pitchFamily="2" charset="-122"/>
              </a:rPr>
              <a:t>信用保险与保证保险</a:t>
            </a:r>
            <a:endParaRPr lang="en-US" altLang="zh-CN" dirty="0" smtClean="0">
              <a:latin typeface="宋体" pitchFamily="2" charset="-122"/>
              <a:ea typeface="宋体" pitchFamily="2" charset="-122"/>
            </a:endParaRPr>
          </a:p>
          <a:p>
            <a:pPr eaLnBrk="1" hangingPunct="1">
              <a:spcBef>
                <a:spcPct val="0"/>
              </a:spcBef>
              <a:buClrTx/>
              <a:buFont typeface="Arial" pitchFamily="34" charset="0"/>
              <a:buNone/>
            </a:pPr>
            <a:endParaRPr lang="en-US" altLang="zh-CN" dirty="0" smtClean="0">
              <a:latin typeface="宋体" pitchFamily="2" charset="-122"/>
              <a:ea typeface="宋体" pitchFamily="2" charset="-122"/>
            </a:endParaRPr>
          </a:p>
          <a:p>
            <a:pPr eaLnBrk="1" hangingPunct="1">
              <a:spcBef>
                <a:spcPct val="0"/>
              </a:spcBef>
              <a:buClrTx/>
              <a:buFont typeface="Arial" pitchFamily="34" charset="0"/>
              <a:buNone/>
            </a:pPr>
            <a:r>
              <a:rPr lang="en-US" altLang="zh-CN" dirty="0">
                <a:latin typeface="宋体" pitchFamily="2" charset="-122"/>
                <a:ea typeface="宋体" pitchFamily="2" charset="-122"/>
              </a:rPr>
              <a:t>2</a:t>
            </a:r>
            <a:r>
              <a:rPr lang="zh-CN" altLang="en-US" dirty="0" smtClean="0">
                <a:latin typeface="宋体" pitchFamily="2" charset="-122"/>
                <a:ea typeface="宋体" pitchFamily="2" charset="-122"/>
              </a:rPr>
              <a:t>、保证保险</a:t>
            </a:r>
            <a:endParaRPr lang="zh-CN" altLang="en-US" dirty="0">
              <a:latin typeface="宋体" pitchFamily="2" charset="-122"/>
              <a:ea typeface="宋体" pitchFamily="2" charset="-122"/>
            </a:endParaRPr>
          </a:p>
        </p:txBody>
      </p:sp>
      <p:sp>
        <p:nvSpPr>
          <p:cNvPr id="6" name="Rectangle 3"/>
          <p:cNvSpPr txBox="1">
            <a:spLocks noChangeArrowheads="1"/>
          </p:cNvSpPr>
          <p:nvPr/>
        </p:nvSpPr>
        <p:spPr>
          <a:xfrm>
            <a:off x="1187624" y="2204864"/>
            <a:ext cx="7272808" cy="5257800"/>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zh-CN" altLang="en-US" sz="2000" dirty="0" smtClean="0"/>
              <a:t>是指由于被保证人（义务人）的作为或不作为致使被保险人（权利人）遭受经济损失时，由保险人（担保人）向被保险人承担经济赔偿责任的保险。</a:t>
            </a:r>
          </a:p>
          <a:p>
            <a:pPr>
              <a:buFont typeface="Wingdings" pitchFamily="2" charset="2"/>
              <a:buChar char="Ø"/>
            </a:pPr>
            <a:r>
              <a:rPr lang="zh-CN" altLang="en-US" sz="2000" dirty="0" smtClean="0"/>
              <a:t>保证保险主要有</a:t>
            </a:r>
            <a:r>
              <a:rPr lang="en-US" altLang="zh-CN" sz="2000" dirty="0" smtClean="0"/>
              <a:t>:</a:t>
            </a:r>
          </a:p>
          <a:p>
            <a:pPr algn="ctr">
              <a:spcBef>
                <a:spcPct val="50000"/>
              </a:spcBef>
              <a:buNone/>
            </a:pPr>
            <a:r>
              <a:rPr lang="zh-CN" altLang="en-US" sz="2000" dirty="0" smtClean="0"/>
              <a:t>  （</a:t>
            </a:r>
            <a:r>
              <a:rPr lang="en-US" altLang="zh-CN" sz="2000" dirty="0"/>
              <a:t>1</a:t>
            </a:r>
            <a:r>
              <a:rPr lang="zh-CN" altLang="en-US" sz="2000" dirty="0"/>
              <a:t>）忠诚保证保险（</a:t>
            </a:r>
            <a:r>
              <a:rPr lang="en-US" altLang="zh-CN" sz="2000" dirty="0"/>
              <a:t>Fidelity Bonds</a:t>
            </a:r>
            <a:r>
              <a:rPr lang="en-US" altLang="zh-CN" sz="2000" dirty="0" smtClean="0"/>
              <a:t>)</a:t>
            </a:r>
          </a:p>
          <a:p>
            <a:pPr algn="ctr">
              <a:spcBef>
                <a:spcPct val="50000"/>
              </a:spcBef>
              <a:buNone/>
            </a:pPr>
            <a:r>
              <a:rPr lang="zh-CN" altLang="en-US" sz="2000" dirty="0" smtClean="0"/>
              <a:t>（</a:t>
            </a:r>
            <a:r>
              <a:rPr lang="en-US" altLang="zh-CN" sz="2000" dirty="0"/>
              <a:t>2</a:t>
            </a:r>
            <a:r>
              <a:rPr lang="zh-CN" altLang="en-US" sz="2000" dirty="0"/>
              <a:t>）履约保证保险（</a:t>
            </a:r>
            <a:r>
              <a:rPr lang="en-US" altLang="zh-CN" sz="2000" dirty="0"/>
              <a:t>Surety Bonds)</a:t>
            </a:r>
            <a:endParaRPr lang="zh-CN" altLang="en-US" sz="2000" dirty="0"/>
          </a:p>
          <a:p>
            <a:pPr marL="0" indent="0">
              <a:buNone/>
            </a:pPr>
            <a:endParaRPr lang="en-US" altLang="zh-CN" sz="2000" dirty="0" smtClean="0"/>
          </a:p>
          <a:p>
            <a:pPr>
              <a:buFont typeface="Wingdings" pitchFamily="2" charset="2"/>
              <a:buNone/>
            </a:pPr>
            <a:endParaRPr lang="en-US" altLang="zh-CN" dirty="0" smtClean="0"/>
          </a:p>
        </p:txBody>
      </p:sp>
      <p:sp>
        <p:nvSpPr>
          <p:cNvPr id="3" name="TextBox 2"/>
          <p:cNvSpPr txBox="1"/>
          <p:nvPr/>
        </p:nvSpPr>
        <p:spPr>
          <a:xfrm>
            <a:off x="1547664" y="5445224"/>
            <a:ext cx="4824536" cy="369332"/>
          </a:xfrm>
          <a:prstGeom prst="rect">
            <a:avLst/>
          </a:prstGeom>
          <a:noFill/>
        </p:spPr>
        <p:txBody>
          <a:bodyPr wrap="square" rtlCol="0">
            <a:spAutoFit/>
          </a:bodyPr>
          <a:lstStyle/>
          <a:p>
            <a:r>
              <a:rPr lang="zh-CN" altLang="en-US" dirty="0" smtClean="0"/>
              <a:t>举例：新浪理财频道的</a:t>
            </a:r>
            <a:r>
              <a:rPr lang="en-US" altLang="zh-CN" dirty="0" smtClean="0"/>
              <a:t>P2P</a:t>
            </a:r>
            <a:r>
              <a:rPr lang="zh-CN" altLang="en-US" dirty="0" smtClean="0"/>
              <a:t>跑路事件</a:t>
            </a:r>
            <a:endParaRPr lang="zh-CN" altLang="en-US" dirty="0"/>
          </a:p>
        </p:txBody>
      </p:sp>
    </p:spTree>
    <p:extLst>
      <p:ext uri="{BB962C8B-B14F-4D97-AF65-F5344CB8AC3E}">
        <p14:creationId xmlns="" xmlns:p14="http://schemas.microsoft.com/office/powerpoint/2010/main" val="38866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arn(inHorizontal)">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barn(inHorizontal)">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barn(inHorizontal)">
                                      <p:cBhvr>
                                        <p:cTn id="27" dur="500"/>
                                        <p:tgtEl>
                                          <p:spTgt spid="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barn(inHorizontal)">
                                      <p:cBhvr>
                                        <p:cTn id="3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187450" y="260648"/>
            <a:ext cx="7345363" cy="792162"/>
          </a:xfrm>
          <a:prstGeom prst="rect">
            <a:avLst/>
          </a:prstGeom>
        </p:spPr>
        <p:txBody>
          <a:bodyPr/>
          <a:lstStyle>
            <a:lvl1pPr algn="ctr" defTabSz="914400" rtl="0" eaLnBrk="1" latinLnBrk="0" hangingPunct="1">
              <a:spcBef>
                <a:spcPct val="0"/>
              </a:spcBef>
              <a:buNone/>
              <a:defRPr sz="2800" b="1" kern="1200">
                <a:solidFill>
                  <a:schemeClr val="tx1">
                    <a:lumMod val="75000"/>
                    <a:lumOff val="25000"/>
                  </a:schemeClr>
                </a:solidFill>
                <a:latin typeface="微软雅黑" pitchFamily="34" charset="-122"/>
                <a:ea typeface="微软雅黑" pitchFamily="34" charset="-122"/>
                <a:cs typeface="+mj-cs"/>
              </a:defRPr>
            </a:lvl1pPr>
          </a:lstStyle>
          <a:p>
            <a:r>
              <a:rPr lang="zh-CN" altLang="en-US" dirty="0" smtClean="0">
                <a:latin typeface="黑体" pitchFamily="49" charset="-122"/>
                <a:ea typeface="黑体" pitchFamily="49" charset="-122"/>
              </a:rPr>
              <a:t>按保险保障对象（标的）分类</a:t>
            </a:r>
          </a:p>
        </p:txBody>
      </p:sp>
      <p:sp>
        <p:nvSpPr>
          <p:cNvPr id="4" name="Text Box 5"/>
          <p:cNvSpPr txBox="1">
            <a:spLocks noChangeArrowheads="1"/>
          </p:cNvSpPr>
          <p:nvPr/>
        </p:nvSpPr>
        <p:spPr bwMode="auto">
          <a:xfrm>
            <a:off x="2843213" y="1052736"/>
            <a:ext cx="3673475" cy="850900"/>
          </a:xfrm>
          <a:prstGeom prst="rect">
            <a:avLst/>
          </a:prstGeom>
          <a:solidFill>
            <a:srgbClr val="FFFFE5"/>
          </a:solidFill>
          <a:ln w="28575" algn="ctr">
            <a:solidFill>
              <a:srgbClr val="2EBBB8"/>
            </a:solidFill>
            <a:miter lim="800000"/>
            <a:headEnd/>
            <a:tailEnd/>
          </a:ln>
        </p:spPr>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ctr" eaLnBrk="1" hangingPunct="1">
              <a:spcBef>
                <a:spcPct val="50000"/>
              </a:spcBef>
              <a:buClrTx/>
              <a:buFont typeface="Arial" pitchFamily="34" charset="0"/>
              <a:buNone/>
            </a:pPr>
            <a:r>
              <a:rPr lang="zh-CN" altLang="en-US" sz="2400">
                <a:ea typeface="宋体" pitchFamily="2" charset="-122"/>
              </a:rPr>
              <a:t>按照保险保障对象分类，商业保险可分为：</a:t>
            </a:r>
          </a:p>
        </p:txBody>
      </p:sp>
      <p:sp>
        <p:nvSpPr>
          <p:cNvPr id="5" name="Text Box 6"/>
          <p:cNvSpPr txBox="1">
            <a:spLocks noChangeArrowheads="1"/>
          </p:cNvSpPr>
          <p:nvPr/>
        </p:nvSpPr>
        <p:spPr bwMode="auto">
          <a:xfrm>
            <a:off x="611188" y="2565624"/>
            <a:ext cx="1800225" cy="1035050"/>
          </a:xfrm>
          <a:prstGeom prst="rect">
            <a:avLst/>
          </a:prstGeom>
          <a:solidFill>
            <a:srgbClr val="FFFFE5"/>
          </a:solidFill>
          <a:ln w="28575" algn="ctr">
            <a:solidFill>
              <a:srgbClr val="2EBBB8"/>
            </a:solidFill>
            <a:miter lim="800000"/>
            <a:headEnd/>
            <a:tailEnd/>
          </a:ln>
        </p:spPr>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ctr" eaLnBrk="1" hangingPunct="1">
              <a:spcBef>
                <a:spcPct val="50000"/>
              </a:spcBef>
              <a:buClrTx/>
              <a:buFont typeface="Arial" pitchFamily="34" charset="0"/>
              <a:buNone/>
            </a:pPr>
            <a:r>
              <a:rPr lang="en-US" altLang="zh-CN" sz="1800">
                <a:ea typeface="宋体" pitchFamily="2" charset="-122"/>
              </a:rPr>
              <a:t>1.</a:t>
            </a:r>
            <a:r>
              <a:rPr lang="zh-CN" altLang="en-US" sz="1800">
                <a:ea typeface="宋体" pitchFamily="2" charset="-122"/>
              </a:rPr>
              <a:t>财产保险</a:t>
            </a:r>
            <a:r>
              <a:rPr lang="zh-CN" altLang="en-US" sz="1800" b="0">
                <a:ea typeface="宋体" pitchFamily="2" charset="-122"/>
              </a:rPr>
              <a:t>（</a:t>
            </a:r>
            <a:r>
              <a:rPr lang="en-US" altLang="zh-CN" sz="1800" b="0">
                <a:ea typeface="宋体" pitchFamily="2" charset="-122"/>
              </a:rPr>
              <a:t>Property Insurance)</a:t>
            </a:r>
            <a:endParaRPr lang="zh-CN" altLang="en-US" sz="1800" b="0">
              <a:ea typeface="宋体" pitchFamily="2" charset="-122"/>
            </a:endParaRPr>
          </a:p>
        </p:txBody>
      </p:sp>
      <p:sp>
        <p:nvSpPr>
          <p:cNvPr id="6" name="Text Box 7"/>
          <p:cNvSpPr txBox="1">
            <a:spLocks noChangeArrowheads="1"/>
          </p:cNvSpPr>
          <p:nvPr/>
        </p:nvSpPr>
        <p:spPr bwMode="auto">
          <a:xfrm>
            <a:off x="2051050" y="4149949"/>
            <a:ext cx="2087563" cy="1035050"/>
          </a:xfrm>
          <a:prstGeom prst="rect">
            <a:avLst/>
          </a:prstGeom>
          <a:solidFill>
            <a:srgbClr val="FFFFE5"/>
          </a:solidFill>
          <a:ln w="28575" algn="ctr">
            <a:solidFill>
              <a:srgbClr val="2EBBB8"/>
            </a:solidFill>
            <a:miter lim="800000"/>
            <a:headEnd/>
            <a:tailEnd/>
          </a:ln>
        </p:spPr>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ctr" eaLnBrk="1" hangingPunct="1">
              <a:spcBef>
                <a:spcPct val="50000"/>
              </a:spcBef>
              <a:buClrTx/>
              <a:buFont typeface="Arial" pitchFamily="34" charset="0"/>
              <a:buNone/>
            </a:pPr>
            <a:r>
              <a:rPr lang="en-US" altLang="zh-CN" sz="1800">
                <a:ea typeface="宋体" pitchFamily="2" charset="-122"/>
              </a:rPr>
              <a:t>2.</a:t>
            </a:r>
            <a:r>
              <a:rPr lang="zh-CN" altLang="en-US" sz="1800">
                <a:ea typeface="宋体" pitchFamily="2" charset="-122"/>
              </a:rPr>
              <a:t>责任保险</a:t>
            </a:r>
            <a:r>
              <a:rPr lang="zh-CN" altLang="en-US" sz="1800" b="0">
                <a:ea typeface="宋体" pitchFamily="2" charset="-122"/>
              </a:rPr>
              <a:t>（</a:t>
            </a:r>
            <a:r>
              <a:rPr lang="en-US" altLang="zh-CN" sz="1800" b="0">
                <a:ea typeface="宋体" pitchFamily="2" charset="-122"/>
              </a:rPr>
              <a:t>Liability Insurance</a:t>
            </a:r>
            <a:r>
              <a:rPr lang="zh-CN" altLang="en-US" sz="1800" b="0">
                <a:ea typeface="宋体" pitchFamily="2" charset="-122"/>
              </a:rPr>
              <a:t>）</a:t>
            </a:r>
          </a:p>
        </p:txBody>
      </p:sp>
      <p:sp>
        <p:nvSpPr>
          <p:cNvPr id="7" name="Text Box 8"/>
          <p:cNvSpPr txBox="1">
            <a:spLocks noChangeArrowheads="1"/>
          </p:cNvSpPr>
          <p:nvPr/>
        </p:nvSpPr>
        <p:spPr bwMode="auto">
          <a:xfrm>
            <a:off x="4427538" y="2852961"/>
            <a:ext cx="2017712" cy="1736725"/>
          </a:xfrm>
          <a:prstGeom prst="rect">
            <a:avLst/>
          </a:prstGeom>
          <a:solidFill>
            <a:srgbClr val="FFFFE5"/>
          </a:solidFill>
          <a:ln w="28575" algn="ctr">
            <a:solidFill>
              <a:srgbClr val="2EBBB8"/>
            </a:solidFill>
            <a:miter lim="800000"/>
            <a:headEnd/>
            <a:tailEnd/>
          </a:ln>
        </p:spPr>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ctr" eaLnBrk="1" hangingPunct="1">
              <a:spcBef>
                <a:spcPct val="50000"/>
              </a:spcBef>
              <a:buClrTx/>
              <a:buFont typeface="Arial" pitchFamily="34" charset="0"/>
              <a:buNone/>
            </a:pPr>
            <a:r>
              <a:rPr lang="en-US" altLang="zh-CN" sz="1800">
                <a:ea typeface="宋体" pitchFamily="2" charset="-122"/>
              </a:rPr>
              <a:t>3.</a:t>
            </a:r>
            <a:r>
              <a:rPr lang="zh-CN" altLang="en-US" sz="1800">
                <a:ea typeface="宋体" pitchFamily="2" charset="-122"/>
              </a:rPr>
              <a:t>信用保险</a:t>
            </a:r>
            <a:r>
              <a:rPr lang="zh-CN" altLang="en-US" sz="1800" b="0">
                <a:ea typeface="宋体" pitchFamily="2" charset="-122"/>
              </a:rPr>
              <a:t>（</a:t>
            </a:r>
            <a:r>
              <a:rPr lang="en-US" altLang="zh-CN" sz="1800" b="0">
                <a:ea typeface="宋体" pitchFamily="2" charset="-122"/>
              </a:rPr>
              <a:t>Credit Insurance</a:t>
            </a:r>
            <a:r>
              <a:rPr lang="zh-CN" altLang="en-US" sz="1800" b="0">
                <a:ea typeface="宋体" pitchFamily="2" charset="-122"/>
              </a:rPr>
              <a:t>）</a:t>
            </a:r>
          </a:p>
          <a:p>
            <a:pPr algn="ctr" eaLnBrk="1" hangingPunct="1">
              <a:spcBef>
                <a:spcPct val="50000"/>
              </a:spcBef>
              <a:buClrTx/>
              <a:buFont typeface="Arial" pitchFamily="34" charset="0"/>
              <a:buNone/>
            </a:pPr>
            <a:r>
              <a:rPr lang="zh-CN" altLang="en-US" sz="1800">
                <a:latin typeface="宋体" pitchFamily="2" charset="-122"/>
                <a:ea typeface="宋体" pitchFamily="2" charset="-122"/>
              </a:rPr>
              <a:t>保证保险（</a:t>
            </a:r>
            <a:r>
              <a:rPr lang="en-US" altLang="zh-CN" sz="1800">
                <a:latin typeface="宋体" pitchFamily="2" charset="-122"/>
                <a:ea typeface="宋体" pitchFamily="2" charset="-122"/>
              </a:rPr>
              <a:t>Bonds</a:t>
            </a:r>
            <a:r>
              <a:rPr lang="zh-CN" altLang="en-US" sz="1800">
                <a:latin typeface="宋体" pitchFamily="2" charset="-122"/>
                <a:ea typeface="宋体" pitchFamily="2" charset="-122"/>
              </a:rPr>
              <a:t>）</a:t>
            </a:r>
          </a:p>
        </p:txBody>
      </p:sp>
      <p:sp>
        <p:nvSpPr>
          <p:cNvPr id="8" name="Text Box 9"/>
          <p:cNvSpPr txBox="1">
            <a:spLocks noChangeArrowheads="1"/>
          </p:cNvSpPr>
          <p:nvPr/>
        </p:nvSpPr>
        <p:spPr bwMode="auto">
          <a:xfrm>
            <a:off x="6516688" y="4292824"/>
            <a:ext cx="1944687" cy="103505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ctr" eaLnBrk="1" hangingPunct="1">
              <a:spcBef>
                <a:spcPct val="50000"/>
              </a:spcBef>
              <a:buClrTx/>
              <a:buFont typeface="Arial" pitchFamily="34" charset="0"/>
              <a:buNone/>
            </a:pPr>
            <a:r>
              <a:rPr lang="en-US" altLang="zh-CN" sz="1800" dirty="0">
                <a:ea typeface="宋体" pitchFamily="2" charset="-122"/>
              </a:rPr>
              <a:t>4.</a:t>
            </a:r>
            <a:r>
              <a:rPr lang="zh-CN" altLang="en-US" sz="1800" dirty="0">
                <a:ea typeface="宋体" pitchFamily="2" charset="-122"/>
              </a:rPr>
              <a:t>人身保险</a:t>
            </a:r>
            <a:r>
              <a:rPr lang="zh-CN" altLang="en-US" sz="1800" b="0" dirty="0">
                <a:ea typeface="宋体" pitchFamily="2" charset="-122"/>
              </a:rPr>
              <a:t>（</a:t>
            </a:r>
            <a:r>
              <a:rPr lang="en-US" altLang="zh-CN" sz="1800" b="0" dirty="0">
                <a:ea typeface="宋体" pitchFamily="2" charset="-122"/>
              </a:rPr>
              <a:t>Personal Insurance)</a:t>
            </a:r>
            <a:endParaRPr lang="zh-CN" altLang="en-US" sz="1800" b="0" dirty="0">
              <a:ea typeface="宋体" pitchFamily="2" charset="-122"/>
            </a:endParaRPr>
          </a:p>
        </p:txBody>
      </p:sp>
      <p:cxnSp>
        <p:nvCxnSpPr>
          <p:cNvPr id="9" name="AutoShape 11"/>
          <p:cNvCxnSpPr>
            <a:cxnSpLocks noChangeShapeType="1"/>
            <a:endCxn id="5" idx="0"/>
          </p:cNvCxnSpPr>
          <p:nvPr/>
        </p:nvCxnSpPr>
        <p:spPr bwMode="auto">
          <a:xfrm rot="10800000" flipV="1">
            <a:off x="1511300" y="1398811"/>
            <a:ext cx="1295400" cy="1152525"/>
          </a:xfrm>
          <a:prstGeom prst="bentConnector2">
            <a:avLst/>
          </a:prstGeom>
          <a:noFill/>
          <a:ln w="25400">
            <a:solidFill>
              <a:srgbClr val="CC99FF"/>
            </a:solidFill>
            <a:miter lim="800000"/>
            <a:headEnd/>
            <a:tailEnd type="triangle" w="med" len="med"/>
          </a:ln>
          <a:extLst>
            <a:ext uri="{909E8E84-426E-40DD-AFC4-6F175D3DCCD1}">
              <a14:hiddenFill xmlns="" xmlns:a14="http://schemas.microsoft.com/office/drawing/2010/main">
                <a:noFill/>
              </a14:hiddenFill>
            </a:ext>
          </a:extLst>
        </p:spPr>
      </p:cxnSp>
      <p:cxnSp>
        <p:nvCxnSpPr>
          <p:cNvPr id="10" name="AutoShape 13"/>
          <p:cNvCxnSpPr>
            <a:cxnSpLocks noChangeShapeType="1"/>
          </p:cNvCxnSpPr>
          <p:nvPr/>
        </p:nvCxnSpPr>
        <p:spPr bwMode="auto">
          <a:xfrm rot="16200000" flipH="1">
            <a:off x="4526757" y="1891730"/>
            <a:ext cx="920750" cy="973137"/>
          </a:xfrm>
          <a:prstGeom prst="bentConnector3">
            <a:avLst>
              <a:gd name="adj1" fmla="val 50000"/>
            </a:avLst>
          </a:prstGeom>
          <a:noFill/>
          <a:ln w="25400">
            <a:solidFill>
              <a:srgbClr val="CC99FF"/>
            </a:solidFill>
            <a:miter lim="800000"/>
            <a:headEnd/>
            <a:tailEnd type="triangle" w="med" len="med"/>
          </a:ln>
          <a:extLst>
            <a:ext uri="{909E8E84-426E-40DD-AFC4-6F175D3DCCD1}">
              <a14:hiddenFill xmlns="" xmlns:a14="http://schemas.microsoft.com/office/drawing/2010/main">
                <a:noFill/>
              </a14:hiddenFill>
            </a:ext>
          </a:extLst>
        </p:spPr>
      </p:cxnSp>
      <p:sp>
        <p:nvSpPr>
          <p:cNvPr id="11" name="Line 16"/>
          <p:cNvSpPr>
            <a:spLocks noChangeShapeType="1"/>
          </p:cNvSpPr>
          <p:nvPr/>
        </p:nvSpPr>
        <p:spPr bwMode="auto">
          <a:xfrm>
            <a:off x="3132138" y="1917924"/>
            <a:ext cx="0" cy="2232025"/>
          </a:xfrm>
          <a:prstGeom prst="line">
            <a:avLst/>
          </a:prstGeom>
          <a:noFill/>
          <a:ln w="25400">
            <a:solidFill>
              <a:srgbClr val="CC99FF"/>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zh-CN" altLang="en-US"/>
          </a:p>
        </p:txBody>
      </p:sp>
      <p:cxnSp>
        <p:nvCxnSpPr>
          <p:cNvPr id="12" name="AutoShape 17"/>
          <p:cNvCxnSpPr>
            <a:cxnSpLocks noChangeShapeType="1"/>
          </p:cNvCxnSpPr>
          <p:nvPr/>
        </p:nvCxnSpPr>
        <p:spPr bwMode="auto">
          <a:xfrm>
            <a:off x="6516688" y="1484536"/>
            <a:ext cx="958850" cy="2800350"/>
          </a:xfrm>
          <a:prstGeom prst="bentConnector2">
            <a:avLst/>
          </a:prstGeom>
          <a:noFill/>
          <a:ln w="25400">
            <a:solidFill>
              <a:srgbClr val="CC99FF"/>
            </a:solidFill>
            <a:miter lim="800000"/>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 xmlns:p14="http://schemas.microsoft.com/office/powerpoint/2010/main" val="70975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par>
                                <p:cTn id="15" presetID="25"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20" dur="1000" fill="hold"/>
                                        <p:tgtEl>
                                          <p:spTgt spid="9"/>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9"/>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0" dur="1000" fill="hold"/>
                                        <p:tgtEl>
                                          <p:spTgt spid="4"/>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4"/>
                                        </p:tgtEl>
                                      </p:cBhvr>
                                    </p:animEffect>
                                  </p:childTnLst>
                                </p:cTn>
                              </p:par>
                              <p:par>
                                <p:cTn id="35" presetID="25"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10"/>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50" dur="1000" fill="hold"/>
                                        <p:tgtEl>
                                          <p:spTgt spid="11"/>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11"/>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60" dur="1000" fill="hold"/>
                                        <p:tgtEl>
                                          <p:spTgt spid="6"/>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6"/>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p:cTn id="6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70" dur="1000" fill="hold"/>
                                        <p:tgtEl>
                                          <p:spTgt spid="8"/>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8"/>
                                        </p:tgtEl>
                                      </p:cBhvr>
                                    </p:animEffect>
                                  </p:childTnLst>
                                </p:cTn>
                              </p:par>
                              <p:par>
                                <p:cTn id="75" presetID="25" presetClass="entr" presetSubtype="0"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7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7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80" dur="1000" fill="hold"/>
                                        <p:tgtEl>
                                          <p:spTgt spid="12"/>
                                        </p:tgtEl>
                                        <p:attrNameLst>
                                          <p:attrName>ppt_h</p:attrName>
                                        </p:attrNameLst>
                                      </p:cBhvr>
                                      <p:tavLst>
                                        <p:tav tm="0">
                                          <p:val>
                                            <p:strVal val="#ppt_h"/>
                                          </p:val>
                                        </p:tav>
                                        <p:tav tm="100000">
                                          <p:val>
                                            <p:strVal val="#ppt_h"/>
                                          </p:val>
                                        </p:tav>
                                      </p:tavLst>
                                    </p:anim>
                                    <p:anim calcmode="lin" valueType="num">
                                      <p:cBhvr>
                                        <p:cTn id="8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8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8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84" dur="1000" decel="50000">
                                          <p:stCondLst>
                                            <p:cond delay="0"/>
                                          </p:stCondLst>
                                        </p:cTn>
                                        <p:tgtEl>
                                          <p:spTgt spid="12"/>
                                        </p:tgtEl>
                                      </p:cBhvr>
                                    </p:animEffect>
                                  </p:childTnLst>
                                </p:cTn>
                              </p:par>
                              <p:par>
                                <p:cTn id="85" presetID="25"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p:cTn id="87"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88"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89"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90" dur="1000" fill="hold"/>
                                        <p:tgtEl>
                                          <p:spTgt spid="7"/>
                                        </p:tgtEl>
                                        <p:attrNameLst>
                                          <p:attrName>ppt_h</p:attrName>
                                        </p:attrNameLst>
                                      </p:cBhvr>
                                      <p:tavLst>
                                        <p:tav tm="0">
                                          <p:val>
                                            <p:strVal val="#ppt_h"/>
                                          </p:val>
                                        </p:tav>
                                        <p:tav tm="100000">
                                          <p:val>
                                            <p:strVal val="#ppt_h"/>
                                          </p:val>
                                        </p:tav>
                                      </p:tavLst>
                                    </p:anim>
                                    <p:anim calcmode="lin" valueType="num">
                                      <p:cBhvr>
                                        <p:cTn id="91"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92"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93"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94" dur="10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08218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9138" y="548680"/>
            <a:ext cx="8424862" cy="4608513"/>
          </a:xfrm>
        </p:spPr>
        <p:txBody>
          <a:bodyPr/>
          <a:lstStyle/>
          <a:p>
            <a:pPr algn="l">
              <a:lnSpc>
                <a:spcPct val="150000"/>
              </a:lnSpc>
            </a:pPr>
            <a:r>
              <a:rPr lang="en-US" altLang="zh-CN" dirty="0" smtClean="0">
                <a:solidFill>
                  <a:srgbClr val="FF0000"/>
                </a:solidFill>
              </a:rPr>
              <a:t>1</a:t>
            </a:r>
            <a:r>
              <a:rPr lang="zh-CN" altLang="en-US" dirty="0" smtClean="0">
                <a:solidFill>
                  <a:srgbClr val="FF0000"/>
                </a:solidFill>
              </a:rPr>
              <a:t>、保险，保的是什么，有什么用？</a:t>
            </a:r>
            <a:r>
              <a:rPr lang="en-US" altLang="zh-CN" dirty="0" smtClean="0"/>
              <a:t/>
            </a:r>
            <a:br>
              <a:rPr lang="en-US" altLang="zh-CN" dirty="0" smtClean="0"/>
            </a:br>
            <a:r>
              <a:rPr lang="en-US" altLang="zh-CN" dirty="0" smtClean="0"/>
              <a:t>2</a:t>
            </a:r>
            <a:r>
              <a:rPr lang="zh-CN" altLang="en-US" dirty="0" smtClean="0"/>
              <a:t>、保险公司如何盈利？</a:t>
            </a:r>
            <a:r>
              <a:rPr lang="en-US" altLang="zh-CN" dirty="0" smtClean="0"/>
              <a:t/>
            </a:r>
            <a:br>
              <a:rPr lang="en-US" altLang="zh-CN" dirty="0" smtClean="0"/>
            </a:br>
            <a:r>
              <a:rPr lang="en-US" altLang="zh-CN" dirty="0" smtClean="0"/>
              <a:t>3</a:t>
            </a:r>
            <a:r>
              <a:rPr lang="zh-CN" altLang="en-US" dirty="0" smtClean="0"/>
              <a:t>、保险答疑</a:t>
            </a:r>
          </a:p>
        </p:txBody>
      </p:sp>
    </p:spTree>
    <p:extLst>
      <p:ext uri="{BB962C8B-B14F-4D97-AF65-F5344CB8AC3E}">
        <p14:creationId xmlns="" xmlns:p14="http://schemas.microsoft.com/office/powerpoint/2010/main" val="4100810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imgsrc.baidu.com/forum/w%3D580/sign=cfeeac246c061d957d4637304bf50a5d/ae8e7cf0f736afc31fdeea79b119ebc4b6451219.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87624" y="0"/>
            <a:ext cx="6135460" cy="685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45518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468313" y="1628800"/>
            <a:ext cx="7993062" cy="5159375"/>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itchFamily="2" charset="2"/>
              <a:buChar char="Ø"/>
            </a:pPr>
            <a:r>
              <a:rPr lang="zh-CN" altLang="en-US" dirty="0" smtClean="0"/>
              <a:t>按保障的对象和保障的范围不同，可以分为：</a:t>
            </a:r>
          </a:p>
          <a:p>
            <a:pPr>
              <a:lnSpc>
                <a:spcPct val="90000"/>
              </a:lnSpc>
              <a:buFont typeface="Wingdings" pitchFamily="2" charset="2"/>
              <a:buNone/>
            </a:pPr>
            <a:r>
              <a:rPr lang="en-US" altLang="zh-CN" dirty="0" smtClean="0"/>
              <a:t>1</a:t>
            </a:r>
            <a:r>
              <a:rPr lang="zh-CN" altLang="en-US" dirty="0" smtClean="0"/>
              <a:t>、人寿保险（</a:t>
            </a:r>
            <a:r>
              <a:rPr lang="en-US" altLang="zh-CN" dirty="0" smtClean="0"/>
              <a:t>Life Insurance);</a:t>
            </a:r>
            <a:r>
              <a:rPr lang="zh-CN" altLang="en-US" dirty="0" smtClean="0">
                <a:solidFill>
                  <a:srgbClr val="0000FF"/>
                </a:solidFill>
              </a:rPr>
              <a:t>包括定期寿险、终身寿险、两全寿险、年金保险等多种险种</a:t>
            </a:r>
            <a:endParaRPr lang="en-US" altLang="zh-CN" dirty="0" smtClean="0">
              <a:solidFill>
                <a:srgbClr val="0000FF"/>
              </a:solidFill>
            </a:endParaRPr>
          </a:p>
          <a:p>
            <a:pPr>
              <a:lnSpc>
                <a:spcPct val="90000"/>
              </a:lnSpc>
              <a:buFont typeface="Wingdings" pitchFamily="2" charset="2"/>
              <a:buNone/>
            </a:pPr>
            <a:endParaRPr lang="en-US" altLang="zh-CN" dirty="0" smtClean="0"/>
          </a:p>
          <a:p>
            <a:pPr>
              <a:lnSpc>
                <a:spcPct val="90000"/>
              </a:lnSpc>
              <a:buFont typeface="Wingdings" pitchFamily="2" charset="2"/>
              <a:buNone/>
            </a:pPr>
            <a:r>
              <a:rPr lang="en-US" altLang="zh-CN" dirty="0" smtClean="0"/>
              <a:t>2</a:t>
            </a:r>
            <a:r>
              <a:rPr lang="zh-CN" altLang="en-US" dirty="0" smtClean="0"/>
              <a:t>、人身意外伤害保险（</a:t>
            </a:r>
            <a:r>
              <a:rPr lang="en-US" altLang="zh-CN" dirty="0" smtClean="0"/>
              <a:t>Personal Accident Insurance);</a:t>
            </a:r>
          </a:p>
          <a:p>
            <a:pPr>
              <a:lnSpc>
                <a:spcPct val="90000"/>
              </a:lnSpc>
              <a:buFont typeface="Wingdings" pitchFamily="2" charset="2"/>
              <a:buNone/>
            </a:pPr>
            <a:r>
              <a:rPr lang="zh-CN" altLang="en-US" dirty="0" smtClean="0">
                <a:solidFill>
                  <a:srgbClr val="C00000"/>
                </a:solidFill>
              </a:rPr>
              <a:t>（</a:t>
            </a:r>
            <a:r>
              <a:rPr lang="en-US" altLang="zh-CN" dirty="0" smtClean="0">
                <a:solidFill>
                  <a:srgbClr val="C00000"/>
                </a:solidFill>
              </a:rPr>
              <a:t>1</a:t>
            </a:r>
            <a:r>
              <a:rPr lang="zh-CN" altLang="en-US" dirty="0" smtClean="0">
                <a:solidFill>
                  <a:srgbClr val="C00000"/>
                </a:solidFill>
              </a:rPr>
              <a:t>）普通意外伤害保险；</a:t>
            </a:r>
          </a:p>
          <a:p>
            <a:pPr>
              <a:lnSpc>
                <a:spcPct val="90000"/>
              </a:lnSpc>
              <a:buFont typeface="Wingdings" pitchFamily="2" charset="2"/>
              <a:buNone/>
            </a:pPr>
            <a:r>
              <a:rPr lang="zh-CN" altLang="en-US" dirty="0" smtClean="0">
                <a:solidFill>
                  <a:srgbClr val="C00000"/>
                </a:solidFill>
              </a:rPr>
              <a:t>（</a:t>
            </a:r>
            <a:r>
              <a:rPr lang="en-US" altLang="zh-CN" dirty="0" smtClean="0">
                <a:solidFill>
                  <a:srgbClr val="C00000"/>
                </a:solidFill>
              </a:rPr>
              <a:t>2</a:t>
            </a:r>
            <a:r>
              <a:rPr lang="zh-CN" altLang="en-US" dirty="0" smtClean="0">
                <a:solidFill>
                  <a:srgbClr val="C00000"/>
                </a:solidFill>
              </a:rPr>
              <a:t>）特种意外伤害保险。</a:t>
            </a:r>
          </a:p>
          <a:p>
            <a:pPr>
              <a:lnSpc>
                <a:spcPct val="90000"/>
              </a:lnSpc>
              <a:buFont typeface="Wingdings" pitchFamily="2" charset="2"/>
              <a:buNone/>
            </a:pPr>
            <a:endParaRPr lang="zh-CN" altLang="en-US" dirty="0" smtClean="0"/>
          </a:p>
          <a:p>
            <a:pPr>
              <a:lnSpc>
                <a:spcPct val="90000"/>
              </a:lnSpc>
              <a:buFont typeface="Wingdings" pitchFamily="2" charset="2"/>
              <a:buNone/>
            </a:pPr>
            <a:r>
              <a:rPr lang="en-US" altLang="zh-CN" dirty="0" smtClean="0"/>
              <a:t>3</a:t>
            </a:r>
            <a:r>
              <a:rPr lang="zh-CN" altLang="en-US" dirty="0" smtClean="0"/>
              <a:t>、健康保险</a:t>
            </a:r>
            <a:r>
              <a:rPr lang="en-US" altLang="zh-CN" dirty="0" smtClean="0"/>
              <a:t>(Heath Insurance).</a:t>
            </a:r>
          </a:p>
          <a:p>
            <a:pPr>
              <a:lnSpc>
                <a:spcPct val="90000"/>
              </a:lnSpc>
              <a:buFont typeface="Wingdings" pitchFamily="2" charset="2"/>
              <a:buNone/>
            </a:pPr>
            <a:r>
              <a:rPr lang="zh-CN" altLang="en-US" dirty="0" smtClean="0">
                <a:solidFill>
                  <a:srgbClr val="C00000"/>
                </a:solidFill>
              </a:rPr>
              <a:t>（</a:t>
            </a:r>
            <a:r>
              <a:rPr lang="en-US" altLang="zh-CN" dirty="0" smtClean="0">
                <a:solidFill>
                  <a:srgbClr val="C00000"/>
                </a:solidFill>
              </a:rPr>
              <a:t>1</a:t>
            </a:r>
            <a:r>
              <a:rPr lang="zh-CN" altLang="en-US" dirty="0" smtClean="0">
                <a:solidFill>
                  <a:srgbClr val="C00000"/>
                </a:solidFill>
              </a:rPr>
              <a:t>）医疗费用保险</a:t>
            </a:r>
          </a:p>
          <a:p>
            <a:pPr>
              <a:lnSpc>
                <a:spcPct val="90000"/>
              </a:lnSpc>
              <a:buFont typeface="Wingdings" pitchFamily="2" charset="2"/>
              <a:buNone/>
            </a:pPr>
            <a:r>
              <a:rPr lang="zh-CN" altLang="en-US" dirty="0" smtClean="0">
                <a:solidFill>
                  <a:srgbClr val="C00000"/>
                </a:solidFill>
              </a:rPr>
              <a:t>（</a:t>
            </a:r>
            <a:r>
              <a:rPr lang="en-US" altLang="zh-CN" dirty="0" smtClean="0">
                <a:solidFill>
                  <a:srgbClr val="C00000"/>
                </a:solidFill>
              </a:rPr>
              <a:t>2</a:t>
            </a:r>
            <a:r>
              <a:rPr lang="zh-CN" altLang="en-US" dirty="0" smtClean="0">
                <a:solidFill>
                  <a:srgbClr val="C00000"/>
                </a:solidFill>
              </a:rPr>
              <a:t>）丧失工作能力停工收入保险</a:t>
            </a:r>
          </a:p>
        </p:txBody>
      </p:sp>
      <p:sp>
        <p:nvSpPr>
          <p:cNvPr id="4" name="Rectangle 2"/>
          <p:cNvSpPr txBox="1">
            <a:spLocks noChangeArrowheads="1"/>
          </p:cNvSpPr>
          <p:nvPr/>
        </p:nvSpPr>
        <p:spPr>
          <a:xfrm>
            <a:off x="250825" y="476672"/>
            <a:ext cx="8001000" cy="739775"/>
          </a:xfrm>
          <a:prstGeom prst="rect">
            <a:avLst/>
          </a:prstGeom>
          <a:noFill/>
          <a:extLst>
            <a:ext uri="{909E8E84-426E-40DD-AFC4-6F175D3DCCD1}">
              <a14:hiddenFill xmlns="" xmlns:a14="http://schemas.microsoft.com/office/drawing/2010/main">
                <a:solidFill>
                  <a:schemeClr val="bg1"/>
                </a:solidFill>
              </a14:hiddenFill>
            </a:ext>
          </a:extLst>
        </p:spPr>
        <p:txBody>
          <a:bodyPr/>
          <a:lstStyle>
            <a:lvl1pPr algn="ctr" defTabSz="914400" rtl="0" eaLnBrk="1" latinLnBrk="0" hangingPunct="1">
              <a:spcBef>
                <a:spcPct val="0"/>
              </a:spcBef>
              <a:buNone/>
              <a:defRPr sz="2800" b="1" kern="1200">
                <a:solidFill>
                  <a:schemeClr val="tx1">
                    <a:lumMod val="75000"/>
                    <a:lumOff val="25000"/>
                  </a:schemeClr>
                </a:solidFill>
                <a:latin typeface="微软雅黑" pitchFamily="34" charset="-122"/>
                <a:ea typeface="微软雅黑" pitchFamily="34" charset="-122"/>
                <a:cs typeface="+mj-cs"/>
              </a:defRPr>
            </a:lvl1pPr>
          </a:lstStyle>
          <a:p>
            <a:r>
              <a:rPr lang="zh-CN" altLang="en-US" sz="3400" dirty="0" smtClean="0">
                <a:latin typeface="黑体" pitchFamily="49" charset="-122"/>
                <a:ea typeface="黑体" pitchFamily="49" charset="-122"/>
              </a:rPr>
              <a:t>人身保险</a:t>
            </a:r>
            <a:r>
              <a:rPr lang="zh-CN" altLang="en-US" sz="3400" dirty="0" smtClean="0">
                <a:latin typeface="宋体" pitchFamily="2" charset="-122"/>
                <a:ea typeface="宋体" pitchFamily="2" charset="-122"/>
              </a:rPr>
              <a:t>（</a:t>
            </a:r>
            <a:r>
              <a:rPr lang="en-US" altLang="zh-CN" sz="3400" dirty="0" smtClean="0">
                <a:latin typeface="宋体" pitchFamily="2" charset="-122"/>
                <a:ea typeface="宋体" pitchFamily="2" charset="-122"/>
              </a:rPr>
              <a:t>Personal Insurance)</a:t>
            </a:r>
            <a:endParaRPr lang="zh-CN" altLang="en-US" sz="3400" dirty="0" smtClean="0">
              <a:latin typeface="宋体" pitchFamily="2" charset="-122"/>
              <a:ea typeface="宋体" pitchFamily="2" charset="-122"/>
            </a:endParaRPr>
          </a:p>
        </p:txBody>
      </p:sp>
      <p:sp>
        <p:nvSpPr>
          <p:cNvPr id="6" name="标题 1"/>
          <p:cNvSpPr txBox="1">
            <a:spLocks/>
          </p:cNvSpPr>
          <p:nvPr/>
        </p:nvSpPr>
        <p:spPr>
          <a:xfrm>
            <a:off x="908824" y="906351"/>
            <a:ext cx="7470006" cy="79445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chemeClr val="tx1">
                    <a:lumMod val="75000"/>
                    <a:lumOff val="25000"/>
                  </a:schemeClr>
                </a:solidFill>
                <a:latin typeface="微软雅黑" pitchFamily="34" charset="-122"/>
                <a:ea typeface="微软雅黑" pitchFamily="34" charset="-122"/>
                <a:cs typeface="+mj-cs"/>
              </a:defRPr>
            </a:lvl1pPr>
          </a:lstStyle>
          <a:p>
            <a:endParaRPr lang="zh-CN" altLang="en-US" dirty="0"/>
          </a:p>
        </p:txBody>
      </p:sp>
    </p:spTree>
    <p:extLst>
      <p:ext uri="{BB962C8B-B14F-4D97-AF65-F5344CB8AC3E}">
        <p14:creationId xmlns="" xmlns:p14="http://schemas.microsoft.com/office/powerpoint/2010/main" val="284381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style.rotation</p:attrName>
                                        </p:attrNameLst>
                                      </p:cBhvr>
                                      <p:tavLst>
                                        <p:tav tm="0">
                                          <p:val>
                                            <p:fltVal val="720"/>
                                          </p:val>
                                        </p:tav>
                                        <p:tav tm="100000">
                                          <p:val>
                                            <p:fltVal val="0"/>
                                          </p:val>
                                        </p:tav>
                                      </p:tavLst>
                                    </p:anim>
                                    <p:anim calcmode="lin" valueType="num">
                                      <p:cBhvr>
                                        <p:cTn id="9"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0" dur="500" fill="hold"/>
                                        <p:tgtEl>
                                          <p:spTgt spid="3">
                                            <p:txEl>
                                              <p:pRg st="0" end="0"/>
                                            </p:txEl>
                                          </p:spTgt>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anim calcmode="lin" valueType="num">
                                      <p:cBhvr>
                                        <p:cTn id="14" dur="500" fill="hold"/>
                                        <p:tgtEl>
                                          <p:spTgt spid="3">
                                            <p:txEl>
                                              <p:pRg st="1" end="1"/>
                                            </p:txEl>
                                          </p:spTgt>
                                        </p:tgtEl>
                                        <p:attrNameLst>
                                          <p:attrName>style.rotation</p:attrName>
                                        </p:attrNameLst>
                                      </p:cBhvr>
                                      <p:tavLst>
                                        <p:tav tm="0">
                                          <p:val>
                                            <p:fltVal val="720"/>
                                          </p:val>
                                        </p:tav>
                                        <p:tav tm="100000">
                                          <p:val>
                                            <p:fltVal val="0"/>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6" dur="500" fill="hold"/>
                                        <p:tgtEl>
                                          <p:spTgt spid="3">
                                            <p:txEl>
                                              <p:pRg st="1" end="1"/>
                                            </p:txEl>
                                          </p:spTgt>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anim calcmode="lin" valueType="num">
                                      <p:cBhvr>
                                        <p:cTn id="20" dur="500" fill="hold"/>
                                        <p:tgtEl>
                                          <p:spTgt spid="3">
                                            <p:txEl>
                                              <p:pRg st="3" end="3"/>
                                            </p:txEl>
                                          </p:spTgt>
                                        </p:tgtEl>
                                        <p:attrNameLst>
                                          <p:attrName>style.rotation</p:attrName>
                                        </p:attrNameLst>
                                      </p:cBhvr>
                                      <p:tavLst>
                                        <p:tav tm="0">
                                          <p:val>
                                            <p:fltVal val="720"/>
                                          </p:val>
                                        </p:tav>
                                        <p:tav tm="100000">
                                          <p:val>
                                            <p:fltVal val="0"/>
                                          </p:val>
                                        </p:tav>
                                      </p:tavLst>
                                    </p:anim>
                                    <p:anim calcmode="lin" valueType="num">
                                      <p:cBhvr>
                                        <p:cTn id="21"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anim calcmode="lin" valueType="num">
                                      <p:cBhvr>
                                        <p:cTn id="26" dur="500" fill="hold"/>
                                        <p:tgtEl>
                                          <p:spTgt spid="3">
                                            <p:txEl>
                                              <p:pRg st="4" end="4"/>
                                            </p:txEl>
                                          </p:spTgt>
                                        </p:tgtEl>
                                        <p:attrNameLst>
                                          <p:attrName>style.rotation</p:attrName>
                                        </p:attrNameLst>
                                      </p:cBhvr>
                                      <p:tavLst>
                                        <p:tav tm="0">
                                          <p:val>
                                            <p:fltVal val="720"/>
                                          </p:val>
                                        </p:tav>
                                        <p:tav tm="100000">
                                          <p:val>
                                            <p:fltVal val="0"/>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8" dur="500" fill="hold"/>
                                        <p:tgtEl>
                                          <p:spTgt spid="3">
                                            <p:txEl>
                                              <p:pRg st="4" end="4"/>
                                            </p:txEl>
                                          </p:spTgt>
                                        </p:tgtEl>
                                        <p:attrNameLst>
                                          <p:attrName>ppt_w</p:attrName>
                                        </p:attrNameLst>
                                      </p:cBhvr>
                                      <p:tavLst>
                                        <p:tav tm="0">
                                          <p:val>
                                            <p:fltVal val="0"/>
                                          </p:val>
                                        </p:tav>
                                        <p:tav tm="100000">
                                          <p:val>
                                            <p:strVal val="#ppt_w"/>
                                          </p:val>
                                        </p:tav>
                                      </p:tavLst>
                                    </p:anim>
                                  </p:childTnLst>
                                </p:cTn>
                              </p:par>
                              <p:par>
                                <p:cTn id="29" presetID="35"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anim calcmode="lin" valueType="num">
                                      <p:cBhvr>
                                        <p:cTn id="32" dur="500" fill="hold"/>
                                        <p:tgtEl>
                                          <p:spTgt spid="3">
                                            <p:txEl>
                                              <p:pRg st="5" end="5"/>
                                            </p:txEl>
                                          </p:spTgt>
                                        </p:tgtEl>
                                        <p:attrNameLst>
                                          <p:attrName>style.rotation</p:attrName>
                                        </p:attrNameLst>
                                      </p:cBhvr>
                                      <p:tavLst>
                                        <p:tav tm="0">
                                          <p:val>
                                            <p:fltVal val="720"/>
                                          </p:val>
                                        </p:tav>
                                        <p:tav tm="100000">
                                          <p:val>
                                            <p:fltVal val="0"/>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4" dur="500" fill="hold"/>
                                        <p:tgtEl>
                                          <p:spTgt spid="3">
                                            <p:txEl>
                                              <p:pRg st="5" end="5"/>
                                            </p:txEl>
                                          </p:spTgt>
                                        </p:tgtEl>
                                        <p:attrNameLst>
                                          <p:attrName>ppt_w</p:attrName>
                                        </p:attrNameLst>
                                      </p:cBhvr>
                                      <p:tavLst>
                                        <p:tav tm="0">
                                          <p:val>
                                            <p:fltVal val="0"/>
                                          </p:val>
                                        </p:tav>
                                        <p:tav tm="100000">
                                          <p:val>
                                            <p:strVal val="#ppt_w"/>
                                          </p:val>
                                        </p:tav>
                                      </p:tavLst>
                                    </p:anim>
                                  </p:childTnLst>
                                </p:cTn>
                              </p:par>
                              <p:par>
                                <p:cTn id="35" presetID="35"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anim calcmode="lin" valueType="num">
                                      <p:cBhvr>
                                        <p:cTn id="38" dur="500" fill="hold"/>
                                        <p:tgtEl>
                                          <p:spTgt spid="3">
                                            <p:txEl>
                                              <p:pRg st="7" end="7"/>
                                            </p:txEl>
                                          </p:spTgt>
                                        </p:tgtEl>
                                        <p:attrNameLst>
                                          <p:attrName>style.rotation</p:attrName>
                                        </p:attrNameLst>
                                      </p:cBhvr>
                                      <p:tavLst>
                                        <p:tav tm="0">
                                          <p:val>
                                            <p:fltVal val="720"/>
                                          </p:val>
                                        </p:tav>
                                        <p:tav tm="100000">
                                          <p:val>
                                            <p:fltVal val="0"/>
                                          </p:val>
                                        </p:tav>
                                      </p:tavLst>
                                    </p:anim>
                                    <p:anim calcmode="lin" valueType="num">
                                      <p:cBhvr>
                                        <p:cTn id="39" dur="500" fill="hold"/>
                                        <p:tgtEl>
                                          <p:spTgt spid="3">
                                            <p:txEl>
                                              <p:pRg st="7" end="7"/>
                                            </p:txEl>
                                          </p:spTgt>
                                        </p:tgtEl>
                                        <p:attrNameLst>
                                          <p:attrName>ppt_h</p:attrName>
                                        </p:attrNameLst>
                                      </p:cBhvr>
                                      <p:tavLst>
                                        <p:tav tm="0">
                                          <p:val>
                                            <p:fltVal val="0"/>
                                          </p:val>
                                        </p:tav>
                                        <p:tav tm="100000">
                                          <p:val>
                                            <p:strVal val="#ppt_h"/>
                                          </p:val>
                                        </p:tav>
                                      </p:tavLst>
                                    </p:anim>
                                    <p:anim calcmode="lin" valueType="num">
                                      <p:cBhvr>
                                        <p:cTn id="40" dur="500" fill="hold"/>
                                        <p:tgtEl>
                                          <p:spTgt spid="3">
                                            <p:txEl>
                                              <p:pRg st="7" end="7"/>
                                            </p:txEl>
                                          </p:spTgt>
                                        </p:tgtEl>
                                        <p:attrNameLst>
                                          <p:attrName>ppt_w</p:attrName>
                                        </p:attrNameLst>
                                      </p:cBhvr>
                                      <p:tavLst>
                                        <p:tav tm="0">
                                          <p:val>
                                            <p:fltVal val="0"/>
                                          </p:val>
                                        </p:tav>
                                        <p:tav tm="100000">
                                          <p:val>
                                            <p:strVal val="#ppt_w"/>
                                          </p:val>
                                        </p:tav>
                                      </p:tavLst>
                                    </p:anim>
                                  </p:childTnLst>
                                </p:cTn>
                              </p:par>
                              <p:par>
                                <p:cTn id="41" presetID="35"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anim calcmode="lin" valueType="num">
                                      <p:cBhvr>
                                        <p:cTn id="44" dur="500" fill="hold"/>
                                        <p:tgtEl>
                                          <p:spTgt spid="3">
                                            <p:txEl>
                                              <p:pRg st="8" end="8"/>
                                            </p:txEl>
                                          </p:spTgt>
                                        </p:tgtEl>
                                        <p:attrNameLst>
                                          <p:attrName>style.rotation</p:attrName>
                                        </p:attrNameLst>
                                      </p:cBhvr>
                                      <p:tavLst>
                                        <p:tav tm="0">
                                          <p:val>
                                            <p:fltVal val="720"/>
                                          </p:val>
                                        </p:tav>
                                        <p:tav tm="100000">
                                          <p:val>
                                            <p:fltVal val="0"/>
                                          </p:val>
                                        </p:tav>
                                      </p:tavLst>
                                    </p:anim>
                                    <p:anim calcmode="lin" valueType="num">
                                      <p:cBhvr>
                                        <p:cTn id="45" dur="500" fill="hold"/>
                                        <p:tgtEl>
                                          <p:spTgt spid="3">
                                            <p:txEl>
                                              <p:pRg st="8" end="8"/>
                                            </p:txEl>
                                          </p:spTgt>
                                        </p:tgtEl>
                                        <p:attrNameLst>
                                          <p:attrName>ppt_h</p:attrName>
                                        </p:attrNameLst>
                                      </p:cBhvr>
                                      <p:tavLst>
                                        <p:tav tm="0">
                                          <p:val>
                                            <p:fltVal val="0"/>
                                          </p:val>
                                        </p:tav>
                                        <p:tav tm="100000">
                                          <p:val>
                                            <p:strVal val="#ppt_h"/>
                                          </p:val>
                                        </p:tav>
                                      </p:tavLst>
                                    </p:anim>
                                    <p:anim calcmode="lin" valueType="num">
                                      <p:cBhvr>
                                        <p:cTn id="46" dur="500" fill="hold"/>
                                        <p:tgtEl>
                                          <p:spTgt spid="3">
                                            <p:txEl>
                                              <p:pRg st="8" end="8"/>
                                            </p:txEl>
                                          </p:spTgt>
                                        </p:tgtEl>
                                        <p:attrNameLst>
                                          <p:attrName>ppt_w</p:attrName>
                                        </p:attrNameLst>
                                      </p:cBhvr>
                                      <p:tavLst>
                                        <p:tav tm="0">
                                          <p:val>
                                            <p:fltVal val="0"/>
                                          </p:val>
                                        </p:tav>
                                        <p:tav tm="100000">
                                          <p:val>
                                            <p:strVal val="#ppt_w"/>
                                          </p:val>
                                        </p:tav>
                                      </p:tavLst>
                                    </p:anim>
                                  </p:childTnLst>
                                </p:cTn>
                              </p:par>
                              <p:par>
                                <p:cTn id="47" presetID="35"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anim calcmode="lin" valueType="num">
                                      <p:cBhvr>
                                        <p:cTn id="50" dur="500" fill="hold"/>
                                        <p:tgtEl>
                                          <p:spTgt spid="3">
                                            <p:txEl>
                                              <p:pRg st="9" end="9"/>
                                            </p:txEl>
                                          </p:spTgt>
                                        </p:tgtEl>
                                        <p:attrNameLst>
                                          <p:attrName>style.rotation</p:attrName>
                                        </p:attrNameLst>
                                      </p:cBhvr>
                                      <p:tavLst>
                                        <p:tav tm="0">
                                          <p:val>
                                            <p:fltVal val="720"/>
                                          </p:val>
                                        </p:tav>
                                        <p:tav tm="100000">
                                          <p:val>
                                            <p:fltVal val="0"/>
                                          </p:val>
                                        </p:tav>
                                      </p:tavLst>
                                    </p:anim>
                                    <p:anim calcmode="lin" valueType="num">
                                      <p:cBhvr>
                                        <p:cTn id="51" dur="5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2" dur="500" fill="hold"/>
                                        <p:tgtEl>
                                          <p:spTgt spid="3">
                                            <p:txEl>
                                              <p:pRg st="9" end="9"/>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68313" y="404813"/>
            <a:ext cx="4608512" cy="5976515"/>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buFont typeface="Monotype Sorts" pitchFamily="2" charset="2"/>
              <a:buNone/>
            </a:pPr>
            <a:endParaRPr lang="zh-CN" altLang="en-US" sz="3200" b="1" dirty="0" smtClean="0"/>
          </a:p>
          <a:p>
            <a:pPr>
              <a:lnSpc>
                <a:spcPct val="130000"/>
              </a:lnSpc>
              <a:buFontTx/>
              <a:buNone/>
            </a:pPr>
            <a:r>
              <a:rPr lang="zh-CN" altLang="en-US" sz="3200" b="1" dirty="0" smtClean="0"/>
              <a:t>          </a:t>
            </a:r>
            <a:r>
              <a:rPr lang="zh-CN" altLang="en-US" b="1" dirty="0" smtClean="0"/>
              <a:t>定期人寿保险是以被保险人在</a:t>
            </a:r>
            <a:r>
              <a:rPr lang="zh-CN" altLang="en-US" b="1" dirty="0" smtClean="0">
                <a:solidFill>
                  <a:srgbClr val="660066"/>
                </a:solidFill>
              </a:rPr>
              <a:t>保单规定的期间发生死亡</a:t>
            </a:r>
            <a:r>
              <a:rPr lang="zh-CN" altLang="en-US" b="1" dirty="0" smtClean="0"/>
              <a:t>，身故受益人有权领取保险金，如果在保险期间内被保险人未死亡，保险人无须支付保险金也不返还保险费，简称“定期寿险”该保险大都是对被保险人在短期内从事较危险的工作提供保障。</a:t>
            </a:r>
            <a:r>
              <a:rPr lang="zh-CN" altLang="en-US" sz="2800" b="1" dirty="0" smtClean="0"/>
              <a:t/>
            </a:r>
            <a:br>
              <a:rPr lang="zh-CN" altLang="en-US" sz="2800" b="1" dirty="0" smtClean="0"/>
            </a:br>
            <a:endParaRPr lang="zh-CN" altLang="en-US" sz="3200" b="1" dirty="0" smtClean="0"/>
          </a:p>
        </p:txBody>
      </p:sp>
      <p:sp>
        <p:nvSpPr>
          <p:cNvPr id="6" name="Rectangle 2"/>
          <p:cNvSpPr txBox="1">
            <a:spLocks noChangeArrowheads="1"/>
          </p:cNvSpPr>
          <p:nvPr/>
        </p:nvSpPr>
        <p:spPr>
          <a:xfrm>
            <a:off x="33671" y="466659"/>
            <a:ext cx="4724400" cy="563563"/>
          </a:xfrm>
          <a:prstGeom prst="rect">
            <a:avLst/>
          </a:prstGeom>
          <a:noFill/>
          <a:extLst>
            <a:ext uri="{909E8E84-426E-40DD-AFC4-6F175D3DCCD1}">
              <a14:hiddenFill xmlns="" xmlns:a14="http://schemas.microsoft.com/office/drawing/2010/main">
                <a:solidFill>
                  <a:schemeClr val="bg1"/>
                </a:solidFill>
              </a14:hiddenFill>
            </a:ext>
          </a:extLst>
        </p:spPr>
        <p:txBody>
          <a:bodyPr/>
          <a:lstStyle>
            <a:lvl1pPr algn="ctr" defTabSz="914400" rtl="0" eaLnBrk="1" latinLnBrk="0" hangingPunct="1">
              <a:spcBef>
                <a:spcPct val="0"/>
              </a:spcBef>
              <a:buNone/>
              <a:defRPr sz="2800" b="1" kern="1200">
                <a:solidFill>
                  <a:schemeClr val="tx1">
                    <a:lumMod val="75000"/>
                    <a:lumOff val="25000"/>
                  </a:schemeClr>
                </a:solidFill>
                <a:latin typeface="微软雅黑" pitchFamily="34" charset="-122"/>
                <a:ea typeface="微软雅黑" pitchFamily="34" charset="-122"/>
                <a:cs typeface="+mj-cs"/>
              </a:defRPr>
            </a:lvl1pPr>
          </a:lstStyle>
          <a:p>
            <a:r>
              <a:rPr lang="zh-CN" altLang="en-US" sz="3600" smtClean="0">
                <a:latin typeface="黑体" pitchFamily="49" charset="-122"/>
                <a:ea typeface="黑体" pitchFamily="49" charset="-122"/>
              </a:rPr>
              <a:t>定期人寿保险</a:t>
            </a:r>
            <a:endParaRPr lang="zh-CN" altLang="en-US" sz="3400" smtClean="0">
              <a:latin typeface="黑体" pitchFamily="49" charset="-122"/>
              <a:ea typeface="黑体" pitchFamily="49" charset="-122"/>
            </a:endParaRPr>
          </a:p>
        </p:txBody>
      </p:sp>
      <p:pic>
        <p:nvPicPr>
          <p:cNvPr id="7" name="Picture 2" descr="http://eip.taib.com.tw/Upload/GO/BFB4F2BC012F.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92725" y="1628775"/>
            <a:ext cx="3024188" cy="293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30215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95288" y="-99392"/>
            <a:ext cx="4032250" cy="6696744"/>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buFont typeface="Monotype Sorts" pitchFamily="2" charset="2"/>
              <a:buNone/>
            </a:pPr>
            <a:r>
              <a:rPr lang="zh-CN" altLang="en-US" sz="3200" dirty="0" smtClean="0"/>
              <a:t/>
            </a:r>
            <a:br>
              <a:rPr lang="zh-CN" altLang="en-US" sz="3200" dirty="0" smtClean="0"/>
            </a:br>
            <a:endParaRPr lang="zh-CN" altLang="en-US" sz="3200" dirty="0" smtClean="0"/>
          </a:p>
          <a:p>
            <a:pPr>
              <a:lnSpc>
                <a:spcPct val="140000"/>
              </a:lnSpc>
              <a:buFontTx/>
              <a:buNone/>
            </a:pPr>
            <a:r>
              <a:rPr lang="zh-CN" altLang="en-US" sz="3200" dirty="0" smtClean="0"/>
              <a:t>   　　 </a:t>
            </a:r>
            <a:r>
              <a:rPr lang="zh-CN" altLang="en-US" sz="2800" dirty="0" smtClean="0"/>
              <a:t> </a:t>
            </a:r>
            <a:r>
              <a:rPr lang="zh-CN" altLang="en-US" sz="2000" dirty="0" smtClean="0"/>
              <a:t>终身人寿保险是一种</a:t>
            </a:r>
            <a:r>
              <a:rPr lang="zh-CN" altLang="en-US" sz="2000" dirty="0" smtClean="0">
                <a:solidFill>
                  <a:srgbClr val="660066"/>
                </a:solidFill>
              </a:rPr>
              <a:t>不定期的死亡保险</a:t>
            </a:r>
            <a:r>
              <a:rPr lang="zh-CN" altLang="en-US" sz="2000" dirty="0" smtClean="0"/>
              <a:t>，简称“终身寿险”。保险责任从保险合同生效后一直到被保险人死亡之时为止。由于人的死亡是必然的，因而终身保险的保险金最终必然要支付给被保险人。由于终身保险保险期长，故其费率高于定期保险，并有储蓄的功能。</a:t>
            </a:r>
            <a:endParaRPr lang="zh-CN" altLang="en-US" dirty="0" smtClean="0"/>
          </a:p>
        </p:txBody>
      </p:sp>
      <p:sp>
        <p:nvSpPr>
          <p:cNvPr id="3" name="Rectangle 2"/>
          <p:cNvSpPr txBox="1">
            <a:spLocks noChangeArrowheads="1"/>
          </p:cNvSpPr>
          <p:nvPr/>
        </p:nvSpPr>
        <p:spPr>
          <a:xfrm>
            <a:off x="1403350" y="549275"/>
            <a:ext cx="4724400" cy="563563"/>
          </a:xfrm>
          <a:prstGeom prst="rect">
            <a:avLst/>
          </a:prstGeom>
          <a:noFill/>
          <a:extLst>
            <a:ext uri="{909E8E84-426E-40DD-AFC4-6F175D3DCCD1}">
              <a14:hiddenFill xmlns="" xmlns:a14="http://schemas.microsoft.com/office/drawing/2010/main">
                <a:solidFill>
                  <a:schemeClr val="bg1"/>
                </a:solidFill>
              </a14:hiddenFill>
            </a:ext>
          </a:extLst>
        </p:spPr>
        <p:txBody>
          <a:bodyPr/>
          <a:lstStyle>
            <a:lvl1pPr algn="ctr" defTabSz="914400" rtl="0" eaLnBrk="1" latinLnBrk="0" hangingPunct="1">
              <a:spcBef>
                <a:spcPct val="0"/>
              </a:spcBef>
              <a:buNone/>
              <a:defRPr sz="2800" b="1" kern="1200">
                <a:solidFill>
                  <a:schemeClr val="tx1">
                    <a:lumMod val="75000"/>
                    <a:lumOff val="25000"/>
                  </a:schemeClr>
                </a:solidFill>
                <a:latin typeface="微软雅黑" pitchFamily="34" charset="-122"/>
                <a:ea typeface="微软雅黑" pitchFamily="34" charset="-122"/>
                <a:cs typeface="+mj-cs"/>
              </a:defRPr>
            </a:lvl1pPr>
          </a:lstStyle>
          <a:p>
            <a:r>
              <a:rPr lang="zh-CN" altLang="en-US" sz="3600" smtClean="0">
                <a:latin typeface="黑体" pitchFamily="49" charset="-122"/>
                <a:ea typeface="黑体" pitchFamily="49" charset="-122"/>
              </a:rPr>
              <a:t>终身人寿保险</a:t>
            </a:r>
            <a:endParaRPr lang="zh-CN" altLang="en-US" sz="3400" smtClean="0">
              <a:latin typeface="黑体" pitchFamily="49" charset="-122"/>
              <a:ea typeface="黑体" pitchFamily="49" charset="-122"/>
            </a:endParaRPr>
          </a:p>
        </p:txBody>
      </p:sp>
      <p:pic>
        <p:nvPicPr>
          <p:cNvPr id="4" name="Picture 2" descr="http://a4.att.hudong.com/40/83/01300000336297123814839522814.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14949" y="1774552"/>
            <a:ext cx="3648075" cy="2160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4499049" y="3935139"/>
            <a:ext cx="3889375" cy="86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r" eaLnBrk="1" hangingPunct="1">
              <a:spcBef>
                <a:spcPct val="0"/>
              </a:spcBef>
              <a:buClrTx/>
              <a:buFont typeface="Arial" pitchFamily="34" charset="0"/>
              <a:buNone/>
            </a:pPr>
            <a:r>
              <a:rPr lang="zh-CN" altLang="en-US" sz="1800">
                <a:latin typeface="楷体_GB2312" pitchFamily="49" charset="-122"/>
                <a:ea typeface="楷体_GB2312" pitchFamily="49" charset="-122"/>
              </a:rPr>
              <a:t> </a:t>
            </a:r>
            <a:r>
              <a:rPr lang="zh-CN" altLang="en-US" sz="1600">
                <a:latin typeface="楷体_GB2312" pitchFamily="49" charset="-122"/>
                <a:ea typeface="楷体_GB2312" pitchFamily="49" charset="-122"/>
              </a:rPr>
              <a:t>终身寿险保单在被保险人</a:t>
            </a:r>
            <a:r>
              <a:rPr lang="zh-CN" altLang="en-US" sz="1600">
                <a:solidFill>
                  <a:srgbClr val="660066"/>
                </a:solidFill>
                <a:latin typeface="楷体_GB2312" pitchFamily="49" charset="-122"/>
                <a:ea typeface="楷体_GB2312" pitchFamily="49" charset="-122"/>
              </a:rPr>
              <a:t>年满</a:t>
            </a:r>
            <a:r>
              <a:rPr lang="en-US" altLang="zh-CN" sz="1600">
                <a:solidFill>
                  <a:srgbClr val="660066"/>
                </a:solidFill>
                <a:latin typeface="楷体_GB2312" pitchFamily="49" charset="-122"/>
                <a:ea typeface="楷体_GB2312" pitchFamily="49" charset="-122"/>
              </a:rPr>
              <a:t>100</a:t>
            </a:r>
            <a:r>
              <a:rPr lang="zh-CN" altLang="en-US" sz="1600">
                <a:solidFill>
                  <a:srgbClr val="660066"/>
                </a:solidFill>
                <a:latin typeface="楷体_GB2312" pitchFamily="49" charset="-122"/>
                <a:ea typeface="楷体_GB2312" pitchFamily="49" charset="-122"/>
              </a:rPr>
              <a:t>岁</a:t>
            </a:r>
            <a:r>
              <a:rPr lang="zh-CN" altLang="en-US" sz="1600">
                <a:latin typeface="楷体_GB2312" pitchFamily="49" charset="-122"/>
                <a:ea typeface="楷体_GB2312" pitchFamily="49" charset="-122"/>
              </a:rPr>
              <a:t>时届满，保险公司支付保险金 ，这种情况下，终身寿险等同于两全保险。</a:t>
            </a:r>
            <a:endParaRPr lang="zh-CN" altLang="en-US" sz="1600" b="0">
              <a:latin typeface="Arial" pitchFamily="34" charset="0"/>
              <a:ea typeface="宋体" pitchFamily="2" charset="-122"/>
            </a:endParaRPr>
          </a:p>
        </p:txBody>
      </p:sp>
    </p:spTree>
    <p:extLst>
      <p:ext uri="{BB962C8B-B14F-4D97-AF65-F5344CB8AC3E}">
        <p14:creationId xmlns="" xmlns:p14="http://schemas.microsoft.com/office/powerpoint/2010/main" val="43320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2275" y="404813"/>
            <a:ext cx="4724400" cy="563562"/>
          </a:xfrm>
          <a:prstGeom prst="rect">
            <a:avLst/>
          </a:prstGeom>
          <a:noFill/>
          <a:extLst>
            <a:ext uri="{909E8E84-426E-40DD-AFC4-6F175D3DCCD1}">
              <a14:hiddenFill xmlns="" xmlns:a14="http://schemas.microsoft.com/office/drawing/2010/main">
                <a:solidFill>
                  <a:schemeClr val="bg1"/>
                </a:solidFill>
              </a14:hiddenFill>
            </a:ext>
          </a:extLst>
        </p:spPr>
        <p:txBody>
          <a:bodyPr/>
          <a:lstStyle>
            <a:lvl1pPr algn="ctr" defTabSz="914400" rtl="0" eaLnBrk="1" latinLnBrk="0" hangingPunct="1">
              <a:spcBef>
                <a:spcPct val="0"/>
              </a:spcBef>
              <a:buNone/>
              <a:defRPr sz="2800" b="1" kern="1200">
                <a:solidFill>
                  <a:schemeClr val="tx1">
                    <a:lumMod val="75000"/>
                    <a:lumOff val="25000"/>
                  </a:schemeClr>
                </a:solidFill>
                <a:latin typeface="微软雅黑" pitchFamily="34" charset="-122"/>
                <a:ea typeface="微软雅黑" pitchFamily="34" charset="-122"/>
                <a:cs typeface="+mj-cs"/>
              </a:defRPr>
            </a:lvl1pPr>
          </a:lstStyle>
          <a:p>
            <a:r>
              <a:rPr lang="zh-CN" altLang="en-US" sz="3600" smtClean="0">
                <a:latin typeface="黑体" pitchFamily="49" charset="-122"/>
                <a:ea typeface="黑体" pitchFamily="49" charset="-122"/>
              </a:rPr>
              <a:t>年金保险</a:t>
            </a:r>
            <a:endParaRPr lang="zh-CN" altLang="en-US" sz="3400" smtClean="0">
              <a:latin typeface="黑体" pitchFamily="49" charset="-122"/>
              <a:ea typeface="黑体" pitchFamily="49" charset="-122"/>
            </a:endParaRPr>
          </a:p>
        </p:txBody>
      </p:sp>
      <p:pic>
        <p:nvPicPr>
          <p:cNvPr id="3" name="Picture 2" descr="http://pic9.nipic.com/20100906/5289115_101136017960_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921500" y="1211263"/>
            <a:ext cx="1728788" cy="338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4" descr="http://photo.ccoo.cn/webdiy/pic/2011622/20116227422693.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787900" y="1196975"/>
            <a:ext cx="2160588" cy="3313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0" y="1052513"/>
            <a:ext cx="4356100" cy="5505450"/>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buFont typeface="Monotype Sorts" pitchFamily="2" charset="2"/>
              <a:buNone/>
            </a:pPr>
            <a:r>
              <a:rPr lang="zh-CN" altLang="en-US" sz="2800" b="1" smtClean="0">
                <a:latin typeface="楷体_GB2312" pitchFamily="49" charset="-122"/>
                <a:ea typeface="楷体_GB2312" pitchFamily="49" charset="-122"/>
              </a:rPr>
              <a:t>       </a:t>
            </a:r>
            <a:r>
              <a:rPr lang="zh-CN" altLang="en-US" sz="2000" b="1" smtClean="0">
                <a:latin typeface="楷体_GB2312" pitchFamily="49" charset="-122"/>
                <a:ea typeface="楷体_GB2312" pitchFamily="49" charset="-122"/>
              </a:rPr>
              <a:t>年金保险是指</a:t>
            </a:r>
            <a:r>
              <a:rPr lang="zh-CN" altLang="en-US" sz="2000" b="1" smtClean="0">
                <a:solidFill>
                  <a:srgbClr val="660066"/>
                </a:solidFill>
                <a:latin typeface="楷体_GB2312" pitchFamily="49" charset="-122"/>
                <a:ea typeface="楷体_GB2312" pitchFamily="49" charset="-122"/>
              </a:rPr>
              <a:t>以生存为给付保险金条件</a:t>
            </a:r>
            <a:r>
              <a:rPr lang="zh-CN" altLang="en-US" sz="2000" b="1" smtClean="0">
                <a:latin typeface="楷体_GB2312" pitchFamily="49" charset="-122"/>
                <a:ea typeface="楷体_GB2312" pitchFamily="49" charset="-122"/>
              </a:rPr>
              <a:t>，按约定分期给付生存保险金，且分期给付生存保险金的间隔不超过一年（含一年）的人寿保险。</a:t>
            </a:r>
          </a:p>
          <a:p>
            <a:pPr>
              <a:lnSpc>
                <a:spcPct val="130000"/>
              </a:lnSpc>
              <a:buFontTx/>
              <a:buNone/>
            </a:pPr>
            <a:r>
              <a:rPr lang="zh-CN" altLang="en-US" sz="2000" b="1" smtClean="0">
                <a:latin typeface="楷体_GB2312" pitchFamily="49" charset="-122"/>
                <a:ea typeface="楷体_GB2312" pitchFamily="49" charset="-122"/>
              </a:rPr>
              <a:t>      保险公司经营的养老保险一般都采用年金保险的形式。年金保险是一种生存保险，是以年金领取者在约定的期限届满时仍然生存为保险人支付年金的条件。</a:t>
            </a:r>
            <a:endParaRPr lang="zh-CN" altLang="en-US" sz="2000" b="1" dirty="0" smtClean="0">
              <a:latin typeface="楷体_GB2312" pitchFamily="49" charset="-122"/>
              <a:ea typeface="楷体_GB2312" pitchFamily="49" charset="-122"/>
            </a:endParaRPr>
          </a:p>
        </p:txBody>
      </p:sp>
    </p:spTree>
    <p:extLst>
      <p:ext uri="{BB962C8B-B14F-4D97-AF65-F5344CB8AC3E}">
        <p14:creationId xmlns="" xmlns:p14="http://schemas.microsoft.com/office/powerpoint/2010/main" val="186334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924300" y="0"/>
            <a:ext cx="4895850" cy="5733256"/>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buFont typeface="Monotype Sorts" pitchFamily="2" charset="2"/>
              <a:buNone/>
            </a:pPr>
            <a:r>
              <a:rPr lang="zh-CN" altLang="en-US" sz="2800" b="1" dirty="0" smtClean="0">
                <a:ea typeface="宋体" pitchFamily="2" charset="-122"/>
              </a:rPr>
              <a:t/>
            </a:r>
            <a:br>
              <a:rPr lang="zh-CN" altLang="en-US" sz="2800" b="1" dirty="0" smtClean="0">
                <a:ea typeface="宋体" pitchFamily="2" charset="-122"/>
              </a:rPr>
            </a:br>
            <a:endParaRPr lang="zh-CN" altLang="en-US" sz="2800" b="1" dirty="0" smtClean="0">
              <a:ea typeface="宋体" pitchFamily="2" charset="-122"/>
            </a:endParaRPr>
          </a:p>
          <a:p>
            <a:pPr>
              <a:lnSpc>
                <a:spcPct val="130000"/>
              </a:lnSpc>
              <a:buFontTx/>
              <a:buNone/>
            </a:pPr>
            <a:r>
              <a:rPr lang="zh-CN" altLang="en-US" b="1" dirty="0" smtClean="0">
                <a:ea typeface="宋体" pitchFamily="2" charset="-122"/>
              </a:rPr>
              <a:t>           </a:t>
            </a:r>
            <a:r>
              <a:rPr lang="zh-CN" altLang="en-US" sz="2000" b="1" dirty="0" smtClean="0">
                <a:solidFill>
                  <a:srgbClr val="660066"/>
                </a:solidFill>
                <a:latin typeface="楷体_GB2312" pitchFamily="49" charset="-122"/>
                <a:ea typeface="楷体_GB2312" pitchFamily="49" charset="-122"/>
              </a:rPr>
              <a:t>定期人寿保险与生存保险（年金保险）</a:t>
            </a:r>
            <a:r>
              <a:rPr lang="zh-CN" altLang="en-US" sz="2000" b="1" dirty="0" smtClean="0">
                <a:latin typeface="楷体_GB2312" pitchFamily="49" charset="-122"/>
                <a:ea typeface="楷体_GB2312" pitchFamily="49" charset="-122"/>
              </a:rPr>
              <a:t>两类保险的结合。生死两全保险是指被保险人在保险合同约定的期间里假设身故，身故受益人则领取保险合同约定的身故保险金</a:t>
            </a:r>
            <a:r>
              <a:rPr lang="en-US" altLang="zh-CN" sz="2000" b="1" dirty="0" smtClean="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被保险人继续生存至保险合同约定的保险期期满</a:t>
            </a:r>
            <a:r>
              <a:rPr lang="en-US" altLang="zh-CN" sz="2000" b="1" dirty="0" smtClean="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则投保人领取保险合同约定的保险期满金的人寿保险。这类保险是目前市场上最常见的商业人寿保险。 </a:t>
            </a:r>
            <a:endParaRPr lang="zh-CN" altLang="en-US" b="1" dirty="0" smtClean="0">
              <a:latin typeface="楷体_GB2312" pitchFamily="49" charset="-122"/>
              <a:ea typeface="楷体_GB2312" pitchFamily="49" charset="-122"/>
            </a:endParaRPr>
          </a:p>
        </p:txBody>
      </p:sp>
      <p:sp>
        <p:nvSpPr>
          <p:cNvPr id="3" name="Rectangle 2"/>
          <p:cNvSpPr txBox="1">
            <a:spLocks noChangeArrowheads="1"/>
          </p:cNvSpPr>
          <p:nvPr/>
        </p:nvSpPr>
        <p:spPr>
          <a:xfrm>
            <a:off x="1187425" y="404813"/>
            <a:ext cx="5184775" cy="647700"/>
          </a:xfrm>
          <a:prstGeom prst="rect">
            <a:avLst/>
          </a:prstGeom>
          <a:noFill/>
          <a:extLst>
            <a:ext uri="{909E8E84-426E-40DD-AFC4-6F175D3DCCD1}">
              <a14:hiddenFill xmlns="" xmlns:a14="http://schemas.microsoft.com/office/drawing/2010/main">
                <a:solidFill>
                  <a:schemeClr val="bg1"/>
                </a:solidFill>
              </a14:hiddenFill>
            </a:ext>
          </a:extLst>
        </p:spPr>
        <p:txBody>
          <a:bodyPr/>
          <a:lstStyle>
            <a:lvl1pPr algn="ctr" defTabSz="914400" rtl="0" eaLnBrk="1" latinLnBrk="0" hangingPunct="1">
              <a:spcBef>
                <a:spcPct val="0"/>
              </a:spcBef>
              <a:buNone/>
              <a:defRPr sz="2800" b="1" kern="1200">
                <a:solidFill>
                  <a:schemeClr val="tx1">
                    <a:lumMod val="75000"/>
                    <a:lumOff val="25000"/>
                  </a:schemeClr>
                </a:solidFill>
                <a:latin typeface="微软雅黑" pitchFamily="34" charset="-122"/>
                <a:ea typeface="微软雅黑" pitchFamily="34" charset="-122"/>
                <a:cs typeface="+mj-cs"/>
              </a:defRPr>
            </a:lvl1pPr>
          </a:lstStyle>
          <a:p>
            <a:pPr algn="l"/>
            <a:r>
              <a:rPr lang="zh-CN" altLang="en-US" sz="3600" dirty="0" smtClean="0">
                <a:latin typeface="黑体" pitchFamily="49" charset="-122"/>
                <a:ea typeface="黑体" pitchFamily="49" charset="-122"/>
              </a:rPr>
              <a:t>两全保险</a:t>
            </a:r>
            <a:endParaRPr lang="zh-CN" altLang="en-US" sz="3400" dirty="0" smtClean="0">
              <a:latin typeface="黑体" pitchFamily="49" charset="-122"/>
              <a:ea typeface="黑体" pitchFamily="49" charset="-122"/>
            </a:endParaRPr>
          </a:p>
        </p:txBody>
      </p:sp>
      <p:pic>
        <p:nvPicPr>
          <p:cNvPr id="4" name="Picture 2" descr="http://www.pingan.com/personal/insurance/images/life_ins_pic5.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8313" y="1700808"/>
            <a:ext cx="3598862" cy="2665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5045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467544" y="1556792"/>
            <a:ext cx="8136904" cy="4464496"/>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onotype Sorts" pitchFamily="2" charset="2"/>
              <a:buNone/>
            </a:pPr>
            <a:r>
              <a:rPr lang="zh-CN" altLang="en-US" dirty="0" smtClean="0"/>
              <a:t>           人身</a:t>
            </a:r>
            <a:r>
              <a:rPr lang="zh-CN" altLang="en-US" dirty="0" smtClean="0">
                <a:solidFill>
                  <a:schemeClr val="accent2"/>
                </a:solidFill>
              </a:rPr>
              <a:t>意外</a:t>
            </a:r>
            <a:r>
              <a:rPr lang="zh-CN" altLang="en-US" dirty="0" smtClean="0"/>
              <a:t>伤害保险是指被保险人在保险有效期内，因遭受</a:t>
            </a:r>
            <a:r>
              <a:rPr lang="zh-CN" altLang="en-US" b="1" dirty="0" smtClean="0">
                <a:solidFill>
                  <a:srgbClr val="FF0000"/>
                </a:solidFill>
              </a:rPr>
              <a:t>非本意的，外来的，突然发生的</a:t>
            </a:r>
            <a:r>
              <a:rPr lang="zh-CN" altLang="en-US" dirty="0" smtClean="0"/>
              <a:t>意外事故，致使身体蒙受伤害而残废或死亡时，保险公司按照保险合同的规定给付保险金的保险。</a:t>
            </a:r>
            <a:endParaRPr lang="en-US" altLang="zh-CN" dirty="0" smtClean="0"/>
          </a:p>
          <a:p>
            <a:pPr>
              <a:buFont typeface="Monotype Sorts" pitchFamily="2" charset="2"/>
              <a:buNone/>
            </a:pPr>
            <a:endParaRPr lang="zh-CN" altLang="en-US" dirty="0" smtClean="0"/>
          </a:p>
          <a:p>
            <a:pPr>
              <a:lnSpc>
                <a:spcPct val="110000"/>
              </a:lnSpc>
              <a:buFontTx/>
              <a:buNone/>
            </a:pPr>
            <a:r>
              <a:rPr lang="zh-CN" altLang="en-US" dirty="0" smtClean="0"/>
              <a:t>        人身意外伤害险可分为个人意外伤害保险和团队意外伤害险二类：</a:t>
            </a:r>
            <a:endParaRPr lang="en-US" altLang="zh-CN" dirty="0" smtClean="0"/>
          </a:p>
          <a:p>
            <a:pPr>
              <a:lnSpc>
                <a:spcPct val="110000"/>
              </a:lnSpc>
              <a:buFontTx/>
              <a:buNone/>
            </a:pPr>
            <a:r>
              <a:rPr lang="en-US" altLang="zh-CN" dirty="0" smtClean="0"/>
              <a:t>   </a:t>
            </a:r>
            <a:r>
              <a:rPr lang="zh-CN" altLang="en-US" dirty="0" smtClean="0"/>
              <a:t>一、个人意外伤害保险，是指以被保险人个人</a:t>
            </a:r>
            <a:endParaRPr lang="en-US" altLang="zh-CN" dirty="0" smtClean="0"/>
          </a:p>
          <a:p>
            <a:pPr>
              <a:lnSpc>
                <a:spcPct val="110000"/>
              </a:lnSpc>
              <a:buFontTx/>
              <a:buNone/>
            </a:pPr>
            <a:r>
              <a:rPr lang="en-US" altLang="zh-CN" dirty="0" smtClean="0"/>
              <a:t>   </a:t>
            </a:r>
            <a:r>
              <a:rPr lang="zh-CN" altLang="en-US" dirty="0" smtClean="0"/>
              <a:t>二、团体意外伤害保险，是指社会组织</a:t>
            </a:r>
            <a:r>
              <a:rPr lang="zh-CN" altLang="en-US" i="1" dirty="0" smtClean="0"/>
              <a:t>为了防止本组织内的成员因遭受</a:t>
            </a:r>
            <a:r>
              <a:rPr lang="zh-CN" altLang="en-US" dirty="0" smtClean="0"/>
              <a:t>意外伤害致残或致死而受到巨大的损失，</a:t>
            </a:r>
          </a:p>
        </p:txBody>
      </p:sp>
      <p:sp>
        <p:nvSpPr>
          <p:cNvPr id="4" name="TextBox 3"/>
          <p:cNvSpPr txBox="1"/>
          <p:nvPr/>
        </p:nvSpPr>
        <p:spPr>
          <a:xfrm>
            <a:off x="2483768" y="476672"/>
            <a:ext cx="6588224" cy="707886"/>
          </a:xfrm>
          <a:prstGeom prst="rect">
            <a:avLst/>
          </a:prstGeom>
          <a:noFill/>
        </p:spPr>
        <p:txBody>
          <a:bodyPr wrap="square" rtlCol="0">
            <a:spAutoFit/>
          </a:bodyPr>
          <a:lstStyle/>
          <a:p>
            <a:r>
              <a:rPr lang="zh-CN" altLang="en-US" sz="4000" b="1" dirty="0">
                <a:latin typeface="黑体" pitchFamily="49" charset="-122"/>
                <a:ea typeface="黑体" pitchFamily="49" charset="-122"/>
              </a:rPr>
              <a:t>人身意外伤害保险</a:t>
            </a:r>
            <a:endParaRPr lang="zh-CN" altLang="en-US" sz="4000" dirty="0"/>
          </a:p>
        </p:txBody>
      </p:sp>
    </p:spTree>
    <p:extLst>
      <p:ext uri="{BB962C8B-B14F-4D97-AF65-F5344CB8AC3E}">
        <p14:creationId xmlns="" xmlns:p14="http://schemas.microsoft.com/office/powerpoint/2010/main" val="22926813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27584" y="188641"/>
            <a:ext cx="7470775" cy="1440160"/>
          </a:xfrm>
        </p:spPr>
        <p:txBody>
          <a:bodyPr/>
          <a:lstStyle/>
          <a:p>
            <a:pPr algn="l">
              <a:lnSpc>
                <a:spcPct val="90000"/>
              </a:lnSpc>
            </a:pPr>
            <a:r>
              <a:rPr lang="zh-CN" altLang="en-US" dirty="0" smtClean="0"/>
              <a:t>健康保险</a:t>
            </a:r>
            <a:r>
              <a:rPr lang="en-US" altLang="zh-CN" dirty="0" smtClean="0"/>
              <a:t/>
            </a:r>
            <a:br>
              <a:rPr lang="en-US" altLang="zh-CN" dirty="0" smtClean="0"/>
            </a:br>
            <a:endParaRPr lang="zh-CN" altLang="en-US" dirty="0"/>
          </a:p>
        </p:txBody>
      </p:sp>
      <p:sp>
        <p:nvSpPr>
          <p:cNvPr id="3" name="Rectangle 3"/>
          <p:cNvSpPr txBox="1">
            <a:spLocks noChangeArrowheads="1"/>
          </p:cNvSpPr>
          <p:nvPr/>
        </p:nvSpPr>
        <p:spPr>
          <a:xfrm>
            <a:off x="179512" y="1844824"/>
            <a:ext cx="8519731" cy="4065587"/>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buFont typeface="Monotype Sorts" pitchFamily="2" charset="2"/>
              <a:buNone/>
            </a:pPr>
            <a:r>
              <a:rPr lang="zh-CN" altLang="en-US" sz="2800" dirty="0" smtClean="0"/>
              <a:t>            健康保险是以</a:t>
            </a:r>
            <a:r>
              <a:rPr lang="zh-CN" altLang="en-US" sz="2800" dirty="0" smtClean="0">
                <a:solidFill>
                  <a:srgbClr val="660066"/>
                </a:solidFill>
              </a:rPr>
              <a:t>被保险人的身体</a:t>
            </a:r>
            <a:r>
              <a:rPr lang="zh-CN" altLang="en-US" sz="2800" dirty="0" smtClean="0"/>
              <a:t>为保险标的，使被保险人在疾病或意外事故所致伤害时发生的费用或损失获得补偿的一种保险。</a:t>
            </a:r>
            <a:endParaRPr lang="en-US" altLang="zh-CN" sz="2800" dirty="0" smtClean="0"/>
          </a:p>
          <a:p>
            <a:pPr>
              <a:lnSpc>
                <a:spcPct val="130000"/>
              </a:lnSpc>
              <a:buFont typeface="Monotype Sorts" pitchFamily="2" charset="2"/>
              <a:buNone/>
            </a:pPr>
            <a:r>
              <a:rPr lang="zh-CN" altLang="en-US" sz="2800" dirty="0" smtClean="0"/>
              <a:t/>
            </a:r>
            <a:br>
              <a:rPr lang="zh-CN" altLang="en-US" sz="2800" dirty="0" smtClean="0"/>
            </a:br>
            <a:r>
              <a:rPr lang="zh-CN" altLang="en-US" sz="2800" dirty="0" smtClean="0"/>
              <a:t>       健康保险按照保险责任，健康保险分为</a:t>
            </a:r>
            <a:r>
              <a:rPr lang="zh-CN" altLang="en-US" sz="2800" dirty="0" smtClean="0">
                <a:solidFill>
                  <a:srgbClr val="660066"/>
                </a:solidFill>
              </a:rPr>
              <a:t>疾病保险、医疗保险、收入保障保险</a:t>
            </a:r>
            <a:r>
              <a:rPr lang="zh-CN" altLang="en-US" sz="2800" dirty="0" smtClean="0"/>
              <a:t>等。</a:t>
            </a:r>
            <a:r>
              <a:rPr lang="zh-CN" altLang="en-US" sz="3200" dirty="0" smtClean="0"/>
              <a:t/>
            </a:r>
            <a:br>
              <a:rPr lang="zh-CN" altLang="en-US" sz="3200" dirty="0" smtClean="0"/>
            </a:br>
            <a:endParaRPr lang="zh-CN" altLang="en-US" sz="3600" dirty="0" smtClean="0"/>
          </a:p>
        </p:txBody>
      </p:sp>
    </p:spTree>
    <p:extLst>
      <p:ext uri="{BB962C8B-B14F-4D97-AF65-F5344CB8AC3E}">
        <p14:creationId xmlns="" xmlns:p14="http://schemas.microsoft.com/office/powerpoint/2010/main" val="11036271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2124075" y="476250"/>
            <a:ext cx="4824413" cy="18002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defRPr/>
            </a:pPr>
            <a:endParaRPr lang="zh-CN" altLang="en-US">
              <a:solidFill>
                <a:schemeClr val="tx1"/>
              </a:solidFill>
              <a:latin typeface="Arial" pitchFamily="34" charset="0"/>
              <a:ea typeface="宋体" pitchFamily="2" charset="-122"/>
            </a:endParaRPr>
          </a:p>
        </p:txBody>
      </p:sp>
      <p:sp>
        <p:nvSpPr>
          <p:cNvPr id="2" name="矩形 1"/>
          <p:cNvSpPr/>
          <p:nvPr/>
        </p:nvSpPr>
        <p:spPr>
          <a:xfrm>
            <a:off x="2195736" y="764704"/>
            <a:ext cx="4737212" cy="2154436"/>
          </a:xfrm>
          <a:prstGeom prst="rect">
            <a:avLst/>
          </a:prstGeom>
          <a:noFill/>
        </p:spPr>
        <p:txBody>
          <a:bodyPr>
            <a:spAutoFit/>
          </a:bodyPr>
          <a:lstStyle/>
          <a:p>
            <a:pPr algn="ctr">
              <a:defRPr/>
            </a:pPr>
            <a:r>
              <a:rPr lang="zh-CN" altLang="en-US" sz="4000" dirty="0">
                <a:ln w="18415" cmpd="sng">
                  <a:noFill/>
                  <a:prstDash val="solid"/>
                </a:ln>
                <a:solidFill>
                  <a:srgbClr val="FFFFFF"/>
                </a:solidFill>
                <a:effectLst>
                  <a:outerShdw blurRad="63500" dir="3600000" algn="tl" rotWithShape="0">
                    <a:srgbClr val="000000">
                      <a:alpha val="70000"/>
                    </a:srgbClr>
                  </a:outerShdw>
                </a:effectLst>
                <a:latin typeface="黑体" pitchFamily="2" charset="-122"/>
                <a:ea typeface="黑体" pitchFamily="2" charset="-122"/>
              </a:rPr>
              <a:t>寿 险 购 买 关 注 要 点</a:t>
            </a:r>
            <a:endParaRPr lang="en-US" altLang="zh-CN" sz="4000" dirty="0">
              <a:ln w="18415" cmpd="sng">
                <a:noFill/>
                <a:prstDash val="solid"/>
              </a:ln>
              <a:solidFill>
                <a:srgbClr val="FFFFFF"/>
              </a:solidFill>
              <a:effectLst>
                <a:outerShdw blurRad="63500" dir="3600000" algn="tl" rotWithShape="0">
                  <a:srgbClr val="000000">
                    <a:alpha val="70000"/>
                  </a:srgbClr>
                </a:outerShdw>
              </a:effectLst>
              <a:latin typeface="黑体" pitchFamily="2" charset="-122"/>
              <a:ea typeface="黑体" pitchFamily="2" charset="-122"/>
            </a:endParaRPr>
          </a:p>
          <a:p>
            <a:pPr algn="ctr">
              <a:defRPr/>
            </a:pPr>
            <a:endParaRPr lang="zh-CN" alt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3251" name="TextBox 2"/>
          <p:cNvSpPr txBox="1">
            <a:spLocks noChangeArrowheads="1"/>
          </p:cNvSpPr>
          <p:nvPr/>
        </p:nvSpPr>
        <p:spPr bwMode="auto">
          <a:xfrm>
            <a:off x="1908175" y="2492375"/>
            <a:ext cx="1987550" cy="2881313"/>
          </a:xfrm>
          <a:prstGeom prst="rect">
            <a:avLst/>
          </a:prstGeom>
          <a:noFill/>
          <a:ln w="9525">
            <a:noFill/>
            <a:miter lim="800000"/>
            <a:headEnd/>
            <a:tailEnd/>
          </a:ln>
        </p:spPr>
        <p:txBody>
          <a:bodyPr>
            <a:spAutoFit/>
          </a:bodyPr>
          <a:lstStyle/>
          <a:p>
            <a:pPr algn="l">
              <a:lnSpc>
                <a:spcPct val="150000"/>
              </a:lnSpc>
              <a:defRPr/>
            </a:pPr>
            <a:r>
              <a:rPr lang="en-US" altLang="zh-CN" sz="2400" b="1" dirty="0">
                <a:solidFill>
                  <a:schemeClr val="accent4">
                    <a:lumMod val="75000"/>
                    <a:lumOff val="25000"/>
                  </a:schemeClr>
                </a:solidFill>
                <a:ea typeface="宋体" pitchFamily="2" charset="-122"/>
              </a:rPr>
              <a:t>1.</a:t>
            </a:r>
            <a:r>
              <a:rPr lang="zh-CN" altLang="en-US" sz="2400" b="1" dirty="0">
                <a:solidFill>
                  <a:schemeClr val="accent4">
                    <a:lumMod val="75000"/>
                    <a:lumOff val="25000"/>
                  </a:schemeClr>
                </a:solidFill>
                <a:ea typeface="宋体" pitchFamily="2" charset="-122"/>
              </a:rPr>
              <a:t>短期意外险</a:t>
            </a:r>
            <a:endParaRPr lang="en-US" altLang="zh-CN" sz="2400" b="1" dirty="0">
              <a:solidFill>
                <a:schemeClr val="accent4">
                  <a:lumMod val="75000"/>
                  <a:lumOff val="25000"/>
                </a:schemeClr>
              </a:solidFill>
              <a:ea typeface="宋体" pitchFamily="2" charset="-122"/>
            </a:endParaRPr>
          </a:p>
          <a:p>
            <a:pPr algn="l">
              <a:lnSpc>
                <a:spcPct val="150000"/>
              </a:lnSpc>
              <a:defRPr/>
            </a:pPr>
            <a:r>
              <a:rPr lang="en-US" altLang="zh-CN" sz="2400" b="1" dirty="0">
                <a:solidFill>
                  <a:schemeClr val="accent4">
                    <a:lumMod val="75000"/>
                    <a:lumOff val="25000"/>
                  </a:schemeClr>
                </a:solidFill>
                <a:ea typeface="宋体" pitchFamily="2" charset="-122"/>
              </a:rPr>
              <a:t>2.</a:t>
            </a:r>
            <a:r>
              <a:rPr lang="zh-CN" altLang="en-US" sz="2400" b="1" dirty="0">
                <a:solidFill>
                  <a:schemeClr val="accent4">
                    <a:lumMod val="75000"/>
                    <a:lumOff val="25000"/>
                  </a:schemeClr>
                </a:solidFill>
                <a:ea typeface="宋体" pitchFamily="2" charset="-122"/>
              </a:rPr>
              <a:t>健康医疗</a:t>
            </a:r>
            <a:endParaRPr lang="en-US" altLang="zh-CN" sz="2400" b="1" dirty="0">
              <a:solidFill>
                <a:schemeClr val="accent4">
                  <a:lumMod val="75000"/>
                  <a:lumOff val="25000"/>
                </a:schemeClr>
              </a:solidFill>
              <a:ea typeface="宋体" pitchFamily="2" charset="-122"/>
            </a:endParaRPr>
          </a:p>
          <a:p>
            <a:pPr algn="l">
              <a:lnSpc>
                <a:spcPct val="150000"/>
              </a:lnSpc>
              <a:defRPr/>
            </a:pPr>
            <a:r>
              <a:rPr lang="en-US" altLang="zh-CN" sz="2400" b="1" dirty="0">
                <a:solidFill>
                  <a:schemeClr val="accent4">
                    <a:lumMod val="75000"/>
                    <a:lumOff val="25000"/>
                  </a:schemeClr>
                </a:solidFill>
                <a:ea typeface="宋体" pitchFamily="2" charset="-122"/>
              </a:rPr>
              <a:t>3.</a:t>
            </a:r>
            <a:r>
              <a:rPr lang="zh-CN" altLang="en-US" sz="2400" b="1" dirty="0">
                <a:solidFill>
                  <a:schemeClr val="accent4">
                    <a:lumMod val="75000"/>
                    <a:lumOff val="25000"/>
                  </a:schemeClr>
                </a:solidFill>
                <a:ea typeface="宋体" pitchFamily="2" charset="-122"/>
              </a:rPr>
              <a:t>养老险</a:t>
            </a:r>
            <a:endParaRPr lang="en-US" altLang="zh-CN" sz="2400" b="1" dirty="0">
              <a:solidFill>
                <a:schemeClr val="accent4">
                  <a:lumMod val="75000"/>
                  <a:lumOff val="25000"/>
                </a:schemeClr>
              </a:solidFill>
              <a:ea typeface="宋体" pitchFamily="2" charset="-122"/>
            </a:endParaRPr>
          </a:p>
          <a:p>
            <a:pPr algn="l">
              <a:lnSpc>
                <a:spcPct val="150000"/>
              </a:lnSpc>
              <a:defRPr/>
            </a:pPr>
            <a:r>
              <a:rPr lang="en-US" altLang="zh-CN" sz="2400" b="1" dirty="0">
                <a:solidFill>
                  <a:schemeClr val="accent4">
                    <a:lumMod val="75000"/>
                    <a:lumOff val="25000"/>
                  </a:schemeClr>
                </a:solidFill>
                <a:ea typeface="宋体" pitchFamily="2" charset="-122"/>
              </a:rPr>
              <a:t>4.</a:t>
            </a:r>
            <a:r>
              <a:rPr lang="zh-CN" altLang="en-US" sz="2400" b="1" dirty="0">
                <a:solidFill>
                  <a:schemeClr val="accent4">
                    <a:lumMod val="75000"/>
                    <a:lumOff val="25000"/>
                  </a:schemeClr>
                </a:solidFill>
                <a:ea typeface="宋体" pitchFamily="2" charset="-122"/>
              </a:rPr>
              <a:t>教育金</a:t>
            </a:r>
            <a:endParaRPr lang="en-US" altLang="zh-CN" sz="2400" b="1" dirty="0">
              <a:solidFill>
                <a:schemeClr val="accent4">
                  <a:lumMod val="75000"/>
                  <a:lumOff val="25000"/>
                </a:schemeClr>
              </a:solidFill>
              <a:ea typeface="宋体" pitchFamily="2" charset="-122"/>
            </a:endParaRPr>
          </a:p>
          <a:p>
            <a:pPr algn="l">
              <a:lnSpc>
                <a:spcPct val="150000"/>
              </a:lnSpc>
              <a:defRPr/>
            </a:pPr>
            <a:r>
              <a:rPr lang="en-US" altLang="zh-CN" sz="2400" b="1" dirty="0">
                <a:solidFill>
                  <a:schemeClr val="accent4">
                    <a:lumMod val="75000"/>
                    <a:lumOff val="25000"/>
                  </a:schemeClr>
                </a:solidFill>
                <a:ea typeface="宋体" pitchFamily="2" charset="-122"/>
              </a:rPr>
              <a:t>5.</a:t>
            </a:r>
            <a:r>
              <a:rPr lang="zh-CN" altLang="en-US" sz="2400" b="1" dirty="0">
                <a:solidFill>
                  <a:schemeClr val="accent4">
                    <a:lumMod val="75000"/>
                    <a:lumOff val="25000"/>
                  </a:schemeClr>
                </a:solidFill>
                <a:ea typeface="宋体" pitchFamily="2" charset="-122"/>
              </a:rPr>
              <a:t>理财型保险</a:t>
            </a:r>
          </a:p>
        </p:txBody>
      </p:sp>
      <p:sp>
        <p:nvSpPr>
          <p:cNvPr id="4" name="KSO_Shape"/>
          <p:cNvSpPr/>
          <p:nvPr/>
        </p:nvSpPr>
        <p:spPr>
          <a:xfrm>
            <a:off x="4140200" y="2924175"/>
            <a:ext cx="1120775" cy="1905000"/>
          </a:xfrm>
          <a:custGeom>
            <a:avLst/>
            <a:gdLst/>
            <a:ahLst/>
            <a:cxnLst/>
            <a:rect l="l" t="t" r="r" b="b"/>
            <a:pathLst>
              <a:path w="689398" h="1170404">
                <a:moveTo>
                  <a:pt x="367255" y="642655"/>
                </a:moveTo>
                <a:cubicBezTo>
                  <a:pt x="326496" y="642655"/>
                  <a:pt x="293455" y="675696"/>
                  <a:pt x="293455" y="716455"/>
                </a:cubicBezTo>
                <a:cubicBezTo>
                  <a:pt x="293455" y="757214"/>
                  <a:pt x="326496" y="790255"/>
                  <a:pt x="367255" y="790255"/>
                </a:cubicBezTo>
                <a:cubicBezTo>
                  <a:pt x="408014" y="790255"/>
                  <a:pt x="441055" y="757214"/>
                  <a:pt x="441055" y="716455"/>
                </a:cubicBezTo>
                <a:cubicBezTo>
                  <a:pt x="441055" y="675696"/>
                  <a:pt x="408014" y="642655"/>
                  <a:pt x="367255" y="642655"/>
                </a:cubicBezTo>
                <a:close/>
                <a:moveTo>
                  <a:pt x="367255" y="380150"/>
                </a:moveTo>
                <a:cubicBezTo>
                  <a:pt x="326496" y="380150"/>
                  <a:pt x="293455" y="413191"/>
                  <a:pt x="293455" y="453950"/>
                </a:cubicBezTo>
                <a:cubicBezTo>
                  <a:pt x="293455" y="494709"/>
                  <a:pt x="326496" y="527750"/>
                  <a:pt x="367255" y="527750"/>
                </a:cubicBezTo>
                <a:cubicBezTo>
                  <a:pt x="408014" y="527750"/>
                  <a:pt x="441055" y="494709"/>
                  <a:pt x="441055" y="453950"/>
                </a:cubicBezTo>
                <a:cubicBezTo>
                  <a:pt x="441055" y="413191"/>
                  <a:pt x="408014" y="380150"/>
                  <a:pt x="367255" y="380150"/>
                </a:cubicBezTo>
                <a:close/>
                <a:moveTo>
                  <a:pt x="430471" y="0"/>
                </a:moveTo>
                <a:lnTo>
                  <a:pt x="611895" y="0"/>
                </a:lnTo>
                <a:cubicBezTo>
                  <a:pt x="654699" y="0"/>
                  <a:pt x="689398" y="34699"/>
                  <a:pt x="689398" y="77503"/>
                </a:cubicBezTo>
                <a:lnTo>
                  <a:pt x="689398" y="1092901"/>
                </a:lnTo>
                <a:cubicBezTo>
                  <a:pt x="689398" y="1135705"/>
                  <a:pt x="654699" y="1170404"/>
                  <a:pt x="611895" y="1170404"/>
                </a:cubicBezTo>
                <a:lnTo>
                  <a:pt x="430471" y="1170404"/>
                </a:lnTo>
                <a:cubicBezTo>
                  <a:pt x="387667" y="1170404"/>
                  <a:pt x="352968" y="1135705"/>
                  <a:pt x="352968" y="1092901"/>
                </a:cubicBezTo>
                <a:lnTo>
                  <a:pt x="352968" y="823948"/>
                </a:lnTo>
                <a:cubicBezTo>
                  <a:pt x="304675" y="819342"/>
                  <a:pt x="266328" y="782280"/>
                  <a:pt x="260220" y="734455"/>
                </a:cubicBezTo>
                <a:lnTo>
                  <a:pt x="0" y="734455"/>
                </a:lnTo>
                <a:lnTo>
                  <a:pt x="0" y="698455"/>
                </a:lnTo>
                <a:lnTo>
                  <a:pt x="260512" y="698455"/>
                </a:lnTo>
                <a:cubicBezTo>
                  <a:pt x="267137" y="645877"/>
                  <a:pt x="312548" y="606078"/>
                  <a:pt x="367255" y="606078"/>
                </a:cubicBezTo>
                <a:cubicBezTo>
                  <a:pt x="428215" y="606078"/>
                  <a:pt x="477632" y="655495"/>
                  <a:pt x="477632" y="716455"/>
                </a:cubicBezTo>
                <a:cubicBezTo>
                  <a:pt x="477632" y="770183"/>
                  <a:pt x="439246" y="814943"/>
                  <a:pt x="387983" y="822648"/>
                </a:cubicBezTo>
                <a:lnTo>
                  <a:pt x="387983" y="1072831"/>
                </a:lnTo>
                <a:cubicBezTo>
                  <a:pt x="387983" y="1106725"/>
                  <a:pt x="415460" y="1134202"/>
                  <a:pt x="449354" y="1134202"/>
                </a:cubicBezTo>
                <a:lnTo>
                  <a:pt x="593012" y="1134202"/>
                </a:lnTo>
                <a:cubicBezTo>
                  <a:pt x="626906" y="1134202"/>
                  <a:pt x="654383" y="1106725"/>
                  <a:pt x="654383" y="1072831"/>
                </a:cubicBezTo>
                <a:lnTo>
                  <a:pt x="654383" y="97573"/>
                </a:lnTo>
                <a:cubicBezTo>
                  <a:pt x="654383" y="63679"/>
                  <a:pt x="626906" y="36202"/>
                  <a:pt x="593012" y="36202"/>
                </a:cubicBezTo>
                <a:lnTo>
                  <a:pt x="449354" y="36202"/>
                </a:lnTo>
                <a:cubicBezTo>
                  <a:pt x="415460" y="36202"/>
                  <a:pt x="387983" y="63679"/>
                  <a:pt x="387983" y="97573"/>
                </a:cubicBezTo>
                <a:lnTo>
                  <a:pt x="387983" y="347758"/>
                </a:lnTo>
                <a:cubicBezTo>
                  <a:pt x="439246" y="355462"/>
                  <a:pt x="477632" y="400223"/>
                  <a:pt x="477632" y="453950"/>
                </a:cubicBezTo>
                <a:cubicBezTo>
                  <a:pt x="477632" y="514910"/>
                  <a:pt x="428215" y="564327"/>
                  <a:pt x="367255" y="564327"/>
                </a:cubicBezTo>
                <a:cubicBezTo>
                  <a:pt x="312548" y="564327"/>
                  <a:pt x="267137" y="524528"/>
                  <a:pt x="260512" y="471950"/>
                </a:cubicBezTo>
                <a:lnTo>
                  <a:pt x="0" y="471950"/>
                </a:lnTo>
                <a:lnTo>
                  <a:pt x="0" y="435950"/>
                </a:lnTo>
                <a:lnTo>
                  <a:pt x="260220" y="435950"/>
                </a:lnTo>
                <a:cubicBezTo>
                  <a:pt x="266328" y="388126"/>
                  <a:pt x="304675" y="351064"/>
                  <a:pt x="352968" y="346458"/>
                </a:cubicBezTo>
                <a:lnTo>
                  <a:pt x="352968" y="77503"/>
                </a:lnTo>
                <a:cubicBezTo>
                  <a:pt x="352968" y="34699"/>
                  <a:pt x="387667" y="0"/>
                  <a:pt x="43047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5" name="矩形 4"/>
          <p:cNvSpPr/>
          <p:nvPr/>
        </p:nvSpPr>
        <p:spPr>
          <a:xfrm>
            <a:off x="5364088" y="3140968"/>
            <a:ext cx="2118501" cy="1323439"/>
          </a:xfrm>
          <a:prstGeom prst="rect">
            <a:avLst/>
          </a:prstGeom>
          <a:noFill/>
        </p:spPr>
        <p:txBody>
          <a:bodyPr>
            <a:spAutoFit/>
          </a:bodyPr>
          <a:lstStyle/>
          <a:p>
            <a:pPr algn="ctr">
              <a:defRPr/>
            </a:pPr>
            <a:r>
              <a:rPr lang="zh-CN" altLang="en-US" sz="4000" b="1" dirty="0">
                <a:ln w="18415" cmpd="sng">
                  <a:noFill/>
                  <a:prstDash val="solid"/>
                </a:ln>
                <a:solidFill>
                  <a:srgbClr val="FF0000"/>
                </a:solidFill>
                <a:effectLst>
                  <a:glow rad="101600">
                    <a:schemeClr val="accent6">
                      <a:satMod val="175000"/>
                      <a:alpha val="40000"/>
                    </a:schemeClr>
                  </a:glow>
                </a:effectLst>
                <a:latin typeface="黑体" pitchFamily="2" charset="-122"/>
                <a:ea typeface="黑体" pitchFamily="2" charset="-122"/>
              </a:rPr>
              <a:t>健康医疗保险</a:t>
            </a:r>
          </a:p>
        </p:txBody>
      </p:sp>
    </p:spTree>
    <p:extLst>
      <p:ext uri="{BB962C8B-B14F-4D97-AF65-F5344CB8AC3E}">
        <p14:creationId xmlns="" xmlns:p14="http://schemas.microsoft.com/office/powerpoint/2010/main" val="2402457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616" y="2132856"/>
            <a:ext cx="7272808" cy="1384995"/>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在通往幸福的路上，风险无处不在！</a:t>
            </a:r>
            <a:endParaRPr lang="en-US" altLang="zh-CN" sz="2800" b="1" dirty="0" smtClean="0">
              <a:latin typeface="微软雅黑" panose="020B0503020204020204" pitchFamily="34" charset="-122"/>
              <a:ea typeface="微软雅黑" panose="020B0503020204020204" pitchFamily="34" charset="-122"/>
            </a:endParaRPr>
          </a:p>
          <a:p>
            <a:endParaRPr lang="en-US" altLang="zh-CN" sz="2800" b="1" dirty="0">
              <a:latin typeface="微软雅黑" panose="020B0503020204020204" pitchFamily="34" charset="-122"/>
              <a:ea typeface="微软雅黑" panose="020B0503020204020204" pitchFamily="34" charset="-122"/>
            </a:endParaRPr>
          </a:p>
          <a:p>
            <a:r>
              <a:rPr lang="zh-CN" altLang="en-US" sz="2800" b="1" dirty="0" smtClean="0">
                <a:latin typeface="微软雅黑" panose="020B0503020204020204" pitchFamily="34" charset="-122"/>
                <a:ea typeface="微软雅黑" panose="020B0503020204020204" pitchFamily="34" charset="-122"/>
              </a:rPr>
              <a:t>甚至离婚、负债破产，也是一种人生风险！</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631102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754335" y="786854"/>
            <a:ext cx="3024187"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r" eaLnBrk="0" fontAlgn="base" hangingPunct="0">
              <a:spcBef>
                <a:spcPct val="0"/>
              </a:spcBef>
              <a:spcAft>
                <a:spcPct val="0"/>
              </a:spcAft>
              <a:buFont typeface="Arial" pitchFamily="34" charset="0"/>
              <a:defRPr>
                <a:solidFill>
                  <a:schemeClr val="tx1"/>
                </a:solidFill>
                <a:latin typeface="Arial" pitchFamily="34" charset="0"/>
              </a:defRPr>
            </a:lvl6pPr>
            <a:lvl7pPr marL="2971800" indent="-228600" algn="r" eaLnBrk="0" fontAlgn="base" hangingPunct="0">
              <a:spcBef>
                <a:spcPct val="0"/>
              </a:spcBef>
              <a:spcAft>
                <a:spcPct val="0"/>
              </a:spcAft>
              <a:buFont typeface="Arial" pitchFamily="34" charset="0"/>
              <a:defRPr>
                <a:solidFill>
                  <a:schemeClr val="tx1"/>
                </a:solidFill>
                <a:latin typeface="Arial" pitchFamily="34" charset="0"/>
              </a:defRPr>
            </a:lvl7pPr>
            <a:lvl8pPr marL="3429000" indent="-228600" algn="r" eaLnBrk="0" fontAlgn="base" hangingPunct="0">
              <a:spcBef>
                <a:spcPct val="0"/>
              </a:spcBef>
              <a:spcAft>
                <a:spcPct val="0"/>
              </a:spcAft>
              <a:buFont typeface="Arial" pitchFamily="34" charset="0"/>
              <a:defRPr>
                <a:solidFill>
                  <a:schemeClr val="tx1"/>
                </a:solidFill>
                <a:latin typeface="Arial" pitchFamily="34" charset="0"/>
              </a:defRPr>
            </a:lvl8pPr>
            <a:lvl9pPr marL="3886200" indent="-228600" algn="r" eaLnBrk="0" fontAlgn="base" hangingPunct="0">
              <a:spcBef>
                <a:spcPct val="0"/>
              </a:spcBef>
              <a:spcAft>
                <a:spcPct val="0"/>
              </a:spcAft>
              <a:buFont typeface="Arial" pitchFamily="34" charset="0"/>
              <a:defRPr>
                <a:solidFill>
                  <a:schemeClr val="tx1"/>
                </a:solidFill>
                <a:latin typeface="Arial" pitchFamily="34" charset="0"/>
              </a:defRPr>
            </a:lvl9pPr>
          </a:lstStyle>
          <a:p>
            <a:pPr eaLnBrk="1" hangingPunct="1"/>
            <a:r>
              <a:rPr lang="zh-CN" altLang="en-US" sz="4400" b="1" dirty="0">
                <a:solidFill>
                  <a:schemeClr val="tx2"/>
                </a:solidFill>
                <a:latin typeface="黑体" pitchFamily="49" charset="-122"/>
                <a:ea typeface="黑体" pitchFamily="49" charset="-122"/>
              </a:rPr>
              <a:t>保险的定义</a:t>
            </a:r>
          </a:p>
        </p:txBody>
      </p:sp>
      <p:sp>
        <p:nvSpPr>
          <p:cNvPr id="3" name="Rectangle 3"/>
          <p:cNvSpPr txBox="1">
            <a:spLocks noChangeArrowheads="1"/>
          </p:cNvSpPr>
          <p:nvPr/>
        </p:nvSpPr>
        <p:spPr>
          <a:xfrm>
            <a:off x="538435" y="2061790"/>
            <a:ext cx="4752776" cy="5327650"/>
          </a:xfrm>
          <a:prstGeom prst="rect">
            <a:avLst/>
          </a:prstGeom>
        </p:spPr>
        <p:txBody>
          <a:bodyPr/>
          <a:lstStyle/>
          <a:p>
            <a:pPr marL="342900" indent="-342900">
              <a:lnSpc>
                <a:spcPct val="130000"/>
              </a:lnSpc>
              <a:spcBef>
                <a:spcPct val="20000"/>
              </a:spcBef>
              <a:buClr>
                <a:schemeClr val="tx2"/>
              </a:buClr>
              <a:buSzPct val="75000"/>
              <a:defRPr/>
            </a:pPr>
            <a:r>
              <a:rPr lang="en-US" altLang="zh-CN" b="1" kern="0" dirty="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中华人民共和国保险法</a:t>
            </a:r>
            <a:r>
              <a:rPr lang="en-US" altLang="zh-CN" b="1" kern="0" dirty="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对保险的定义：</a:t>
            </a:r>
          </a:p>
          <a:p>
            <a:pPr marL="342900" indent="-342900">
              <a:lnSpc>
                <a:spcPct val="130000"/>
              </a:lnSpc>
              <a:spcBef>
                <a:spcPct val="20000"/>
              </a:spcBef>
              <a:buClr>
                <a:schemeClr val="tx2"/>
              </a:buClr>
              <a:buSzPct val="75000"/>
              <a:defRPr/>
            </a:pPr>
            <a:r>
              <a:rPr lang="zh-CN" altLang="en-US" kern="0" dirty="0">
                <a:latin typeface="微软雅黑" panose="020B0503020204020204" pitchFamily="34" charset="-122"/>
                <a:ea typeface="微软雅黑" panose="020B0503020204020204" pitchFamily="34" charset="-122"/>
              </a:rPr>
              <a:t>      本法所称保险，是指</a:t>
            </a:r>
            <a:r>
              <a:rPr lang="zh-CN" altLang="en-US" b="1" kern="0" dirty="0">
                <a:solidFill>
                  <a:srgbClr val="FF3300"/>
                </a:solidFill>
                <a:latin typeface="微软雅黑" panose="020B0503020204020204" pitchFamily="34" charset="-122"/>
                <a:ea typeface="微软雅黑" panose="020B0503020204020204" pitchFamily="34" charset="-122"/>
              </a:rPr>
              <a:t>投保人</a:t>
            </a:r>
            <a:r>
              <a:rPr lang="zh-CN" altLang="en-US" kern="0" dirty="0">
                <a:latin typeface="微软雅黑" panose="020B0503020204020204" pitchFamily="34" charset="-122"/>
                <a:ea typeface="微软雅黑" panose="020B0503020204020204" pitchFamily="34" charset="-122"/>
              </a:rPr>
              <a:t>根据合同约定，向</a:t>
            </a:r>
            <a:r>
              <a:rPr lang="zh-CN" altLang="en-US" b="1" kern="0" dirty="0">
                <a:solidFill>
                  <a:srgbClr val="FF3300"/>
                </a:solidFill>
                <a:latin typeface="微软雅黑" panose="020B0503020204020204" pitchFamily="34" charset="-122"/>
                <a:ea typeface="微软雅黑" panose="020B0503020204020204" pitchFamily="34" charset="-122"/>
              </a:rPr>
              <a:t>保险人</a:t>
            </a:r>
            <a:r>
              <a:rPr lang="zh-CN" altLang="en-US" kern="0" dirty="0">
                <a:latin typeface="微软雅黑" panose="020B0503020204020204" pitchFamily="34" charset="-122"/>
                <a:ea typeface="微软雅黑" panose="020B0503020204020204" pitchFamily="34" charset="-122"/>
              </a:rPr>
              <a:t>支付保险费，</a:t>
            </a:r>
            <a:r>
              <a:rPr lang="zh-CN" altLang="en-US" b="1" kern="0" dirty="0">
                <a:solidFill>
                  <a:srgbClr val="FF3300"/>
                </a:solidFill>
                <a:latin typeface="微软雅黑" panose="020B0503020204020204" pitchFamily="34" charset="-122"/>
                <a:ea typeface="微软雅黑" panose="020B0503020204020204" pitchFamily="34" charset="-122"/>
              </a:rPr>
              <a:t>保险人</a:t>
            </a:r>
            <a:r>
              <a:rPr lang="zh-CN" altLang="en-US" kern="0" dirty="0">
                <a:latin typeface="微软雅黑" panose="020B0503020204020204" pitchFamily="34" charset="-122"/>
                <a:ea typeface="微软雅黑" panose="020B0503020204020204" pitchFamily="34" charset="-122"/>
              </a:rPr>
              <a:t>对于合同约定的可能发生的事故因其发生所造成的财产损失承担赔偿保险金责任，或者当</a:t>
            </a:r>
            <a:r>
              <a:rPr lang="zh-CN" altLang="en-US" b="1" kern="0" dirty="0">
                <a:solidFill>
                  <a:srgbClr val="FF3300"/>
                </a:solidFill>
                <a:latin typeface="微软雅黑" panose="020B0503020204020204" pitchFamily="34" charset="-122"/>
                <a:ea typeface="微软雅黑" panose="020B0503020204020204" pitchFamily="34" charset="-122"/>
              </a:rPr>
              <a:t>被保险人</a:t>
            </a:r>
            <a:r>
              <a:rPr lang="zh-CN" altLang="en-US" kern="0" dirty="0">
                <a:latin typeface="微软雅黑" panose="020B0503020204020204" pitchFamily="34" charset="-122"/>
                <a:ea typeface="微软雅黑" panose="020B0503020204020204" pitchFamily="34" charset="-122"/>
              </a:rPr>
              <a:t>死亡、伤残、疾病或者达到合同约定的年龄、期限时承担给付保险金责任的商业保险行为。</a:t>
            </a:r>
          </a:p>
        </p:txBody>
      </p:sp>
      <p:pic>
        <p:nvPicPr>
          <p:cNvPr id="4" name="Picture 2" descr="http://tai.bookschina.com/cover/21/21.02/1104180.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507235" y="765126"/>
            <a:ext cx="3097213" cy="423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8298428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2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700974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27"/>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4015678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1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0609014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http://stock.591hx.com/images/hnimg/201301/16/18/12638208558737837886.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8"/>
          <p:cNvSpPr txBox="1">
            <a:spLocks noChangeArrowheads="1"/>
          </p:cNvSpPr>
          <p:nvPr/>
        </p:nvSpPr>
        <p:spPr bwMode="auto">
          <a:xfrm>
            <a:off x="136525" y="217488"/>
            <a:ext cx="3427413"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r" eaLnBrk="1" hangingPunct="1">
              <a:lnSpc>
                <a:spcPct val="150000"/>
              </a:lnSpc>
              <a:spcBef>
                <a:spcPct val="0"/>
              </a:spcBef>
              <a:buClrTx/>
              <a:buFont typeface="Arial" pitchFamily="34" charset="0"/>
              <a:buNone/>
            </a:pPr>
            <a:r>
              <a:rPr lang="en-US" altLang="zh-CN" sz="1400" dirty="0">
                <a:latin typeface="方正姚体" pitchFamily="2" charset="-122"/>
                <a:ea typeface="方正姚体" pitchFamily="2" charset="-122"/>
              </a:rPr>
              <a:t>      </a:t>
            </a:r>
            <a:r>
              <a:rPr lang="zh-CN" altLang="en-US" sz="1800" dirty="0">
                <a:latin typeface="方正姚体" pitchFamily="2" charset="-122"/>
                <a:ea typeface="方正姚体" pitchFamily="2" charset="-122"/>
              </a:rPr>
              <a:t>保险是后路，在春风得意时布好局，才能在四面楚歌时有条路。有钱时，钱不值钱。没钱时，人不值钱。要想让人永远值钱，就</a:t>
            </a:r>
            <a:r>
              <a:rPr lang="zh-CN" altLang="en-US" sz="1800" dirty="0">
                <a:solidFill>
                  <a:srgbClr val="FF0000"/>
                </a:solidFill>
                <a:latin typeface="方正姚体" pitchFamily="2" charset="-122"/>
                <a:ea typeface="方正姚体" pitchFamily="2" charset="-122"/>
              </a:rPr>
              <a:t>必须趁</a:t>
            </a:r>
            <a:r>
              <a:rPr lang="zh-CN" altLang="en-US" sz="1800" dirty="0">
                <a:latin typeface="方正姚体" pitchFamily="2" charset="-122"/>
                <a:ea typeface="方正姚体" pitchFamily="2" charset="-122"/>
              </a:rPr>
              <a:t>你现在有能力的时候，把赚到的钱拿出一部分来，规划好不确定的未来。 </a:t>
            </a:r>
          </a:p>
        </p:txBody>
      </p:sp>
    </p:spTree>
    <p:extLst>
      <p:ext uri="{BB962C8B-B14F-4D97-AF65-F5344CB8AC3E}">
        <p14:creationId xmlns="" xmlns:p14="http://schemas.microsoft.com/office/powerpoint/2010/main" val="3133653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内容占位符 12" descr="b1ad795a3b5dbe975a75195975f367f4bfb9f9f915d6c-HpCnA3.jpg"/>
          <p:cNvPicPr>
            <a:picLocks noGrp="1" noChangeAspect="1"/>
          </p:cNvPicPr>
          <p:nvPr>
            <p:ph idx="1"/>
          </p:nvPr>
        </p:nvPicPr>
        <p:blipFill>
          <a:blip r:embed="rId3">
            <a:extLst>
              <a:ext uri="{28A0092B-C50C-407E-A947-70E740481C1C}">
                <a14:useLocalDpi xmlns="" xmlns:a14="http://schemas.microsoft.com/office/drawing/2010/main" val="0"/>
              </a:ext>
            </a:extLst>
          </a:blip>
          <a:srcRect/>
          <a:stretch>
            <a:fillRect/>
          </a:stretch>
        </p:blipFill>
        <p:spPr>
          <a:xfrm>
            <a:off x="900113" y="3068638"/>
            <a:ext cx="3095625" cy="2211387"/>
          </a:xfrm>
        </p:spPr>
      </p:pic>
      <p:graphicFrame>
        <p:nvGraphicFramePr>
          <p:cNvPr id="5" name="图示 4"/>
          <p:cNvGraphicFramePr/>
          <p:nvPr/>
        </p:nvGraphicFramePr>
        <p:xfrm>
          <a:off x="3995937" y="2132856"/>
          <a:ext cx="4752528" cy="4032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组合 7"/>
          <p:cNvGrpSpPr/>
          <p:nvPr/>
        </p:nvGrpSpPr>
        <p:grpSpPr>
          <a:xfrm>
            <a:off x="683568" y="2420888"/>
            <a:ext cx="1429471" cy="1429471"/>
            <a:chOff x="1218791" y="1434815"/>
            <a:chExt cx="1429471" cy="1429471"/>
          </a:xfrm>
          <a:scene3d>
            <a:camera prst="orthographicFront"/>
            <a:lightRig rig="threePt" dir="t">
              <a:rot lat="0" lon="0" rev="7500000"/>
            </a:lightRig>
          </a:scene3d>
        </p:grpSpPr>
        <p:sp>
          <p:nvSpPr>
            <p:cNvPr id="9" name="椭圆 8"/>
            <p:cNvSpPr/>
            <p:nvPr/>
          </p:nvSpPr>
          <p:spPr>
            <a:xfrm>
              <a:off x="1218791" y="1434815"/>
              <a:ext cx="1429471" cy="1429471"/>
            </a:xfrm>
            <a:prstGeom prst="ellipse">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椭圆 4"/>
            <p:cNvSpPr/>
            <p:nvPr/>
          </p:nvSpPr>
          <p:spPr>
            <a:xfrm>
              <a:off x="1434815" y="1578831"/>
              <a:ext cx="1008112" cy="1008112"/>
            </a:xfrm>
            <a:prstGeom prst="rect">
              <a:avLst/>
            </a:prstGeom>
            <a:sp3d/>
          </p:spPr>
          <p:style>
            <a:lnRef idx="0">
              <a:scrgbClr r="0" g="0" b="0"/>
            </a:lnRef>
            <a:fillRef idx="0">
              <a:scrgbClr r="0" g="0" b="0"/>
            </a:fillRef>
            <a:effectRef idx="0">
              <a:scrgbClr r="0" g="0" b="0"/>
            </a:effectRef>
            <a:fontRef idx="minor">
              <a:schemeClr val="lt1"/>
            </a:fontRef>
          </p:style>
          <p:txBody>
            <a:bodyPr lIns="39370" tIns="39370" rIns="39370" bIns="39370" spcCol="1270" anchor="ctr"/>
            <a:lstStyle/>
            <a:p>
              <a:pPr algn="ctr" defTabSz="1377950">
                <a:lnSpc>
                  <a:spcPct val="90000"/>
                </a:lnSpc>
                <a:spcAft>
                  <a:spcPct val="35000"/>
                </a:spcAft>
                <a:defRPr/>
              </a:pPr>
              <a:r>
                <a:rPr lang="zh-CN" altLang="en-US" sz="2400" b="1" dirty="0">
                  <a:latin typeface="黑体" pitchFamily="2" charset="-122"/>
                  <a:ea typeface="黑体" pitchFamily="2" charset="-122"/>
                </a:rPr>
                <a:t>爱</a:t>
              </a:r>
              <a:endParaRPr lang="en-US" altLang="zh-CN" sz="2400" b="1" dirty="0">
                <a:latin typeface="黑体" pitchFamily="2" charset="-122"/>
                <a:ea typeface="黑体" pitchFamily="2" charset="-122"/>
              </a:endParaRPr>
            </a:p>
            <a:p>
              <a:pPr algn="ctr" defTabSz="1377950">
                <a:lnSpc>
                  <a:spcPct val="90000"/>
                </a:lnSpc>
                <a:spcAft>
                  <a:spcPct val="35000"/>
                </a:spcAft>
                <a:defRPr/>
              </a:pPr>
              <a:r>
                <a:rPr lang="zh-CN" altLang="en-US" sz="2400" b="1" dirty="0">
                  <a:latin typeface="黑体" pitchFamily="2" charset="-122"/>
                  <a:ea typeface="黑体" pitchFamily="2" charset="-122"/>
                </a:rPr>
                <a:t>责任</a:t>
              </a:r>
            </a:p>
          </p:txBody>
        </p:sp>
      </p:grpSp>
      <p:sp>
        <p:nvSpPr>
          <p:cNvPr id="11" name="对角圆角矩形 10"/>
          <p:cNvSpPr/>
          <p:nvPr/>
        </p:nvSpPr>
        <p:spPr bwMode="auto">
          <a:xfrm>
            <a:off x="683568" y="764704"/>
            <a:ext cx="3456384" cy="1080120"/>
          </a:xfrm>
          <a:prstGeom prst="round2DiagRect">
            <a:avLst/>
          </a:prstGeom>
          <a:ln>
            <a:headEnd type="none" w="med" len="med"/>
            <a:tailEnd type="none" w="med" len="med"/>
          </a:ln>
        </p:spPr>
        <p:style>
          <a:lnRef idx="1">
            <a:schemeClr val="accent5"/>
          </a:lnRef>
          <a:fillRef idx="1002">
            <a:schemeClr val="dk1"/>
          </a:fillRef>
          <a:effectRef idx="1">
            <a:schemeClr val="accent5"/>
          </a:effectRef>
          <a:fontRef idx="minor">
            <a:schemeClr val="dk1"/>
          </a:fontRef>
        </p:style>
        <p:txBody>
          <a:bodyPr/>
          <a:lstStyle/>
          <a:p>
            <a:pPr>
              <a:defRPr/>
            </a:pPr>
            <a:endParaRPr lang="zh-CN" altLang="en-US">
              <a:solidFill>
                <a:schemeClr val="tx1"/>
              </a:solidFill>
              <a:latin typeface="Arial" pitchFamily="34" charset="0"/>
              <a:ea typeface="宋体" pitchFamily="2" charset="-122"/>
            </a:endParaRPr>
          </a:p>
        </p:txBody>
      </p:sp>
      <p:sp>
        <p:nvSpPr>
          <p:cNvPr id="23560" name="Rectangle 2"/>
          <p:cNvSpPr>
            <a:spLocks noGrp="1" noChangeArrowheads="1"/>
          </p:cNvSpPr>
          <p:nvPr>
            <p:ph type="title"/>
          </p:nvPr>
        </p:nvSpPr>
        <p:spPr>
          <a:xfrm>
            <a:off x="324296" y="1125538"/>
            <a:ext cx="4103688" cy="358775"/>
          </a:xfrm>
          <a:noFill/>
          <a:extLst>
            <a:ext uri="{909E8E84-426E-40DD-AFC4-6F175D3DCCD1}">
              <a14:hiddenFill xmlns="" xmlns:a14="http://schemas.microsoft.com/office/drawing/2010/main">
                <a:solidFill>
                  <a:schemeClr val="bg1"/>
                </a:solidFill>
              </a14:hiddenFill>
            </a:ext>
          </a:extLst>
        </p:spPr>
        <p:txBody>
          <a:bodyPr/>
          <a:lstStyle/>
          <a:p>
            <a:r>
              <a:rPr lang="zh-CN" altLang="en-US" sz="2800" b="1" dirty="0" smtClean="0">
                <a:solidFill>
                  <a:schemeClr val="bg1"/>
                </a:solidFill>
                <a:latin typeface="黑体" pitchFamily="49" charset="-122"/>
                <a:ea typeface="黑体" pitchFamily="49" charset="-122"/>
              </a:rPr>
              <a:t>保险是意义与功用</a:t>
            </a:r>
          </a:p>
        </p:txBody>
      </p:sp>
    </p:spTree>
    <p:extLst>
      <p:ext uri="{BB962C8B-B14F-4D97-AF65-F5344CB8AC3E}">
        <p14:creationId xmlns="" xmlns:p14="http://schemas.microsoft.com/office/powerpoint/2010/main" val="185273143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7544" y="2463031"/>
            <a:ext cx="8784976" cy="1398017"/>
          </a:xfrm>
        </p:spPr>
        <p:txBody>
          <a:bodyPr>
            <a:noAutofit/>
          </a:bodyPr>
          <a:lstStyle/>
          <a:p>
            <a:r>
              <a:rPr lang="zh-CN" altLang="en-US" sz="4400" dirty="0" smtClean="0"/>
              <a:t>脑洞大开：保险公司的盈利秘密</a:t>
            </a:r>
            <a:endParaRPr lang="zh-CN" altLang="en-US" sz="4400" dirty="0"/>
          </a:p>
        </p:txBody>
      </p:sp>
    </p:spTree>
    <p:extLst>
      <p:ext uri="{BB962C8B-B14F-4D97-AF65-F5344CB8AC3E}">
        <p14:creationId xmlns="" xmlns:p14="http://schemas.microsoft.com/office/powerpoint/2010/main" val="30223552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5576" y="476672"/>
            <a:ext cx="7128792" cy="584775"/>
          </a:xfrm>
          <a:prstGeom prst="rect">
            <a:avLst/>
          </a:prstGeom>
          <a:noFill/>
        </p:spPr>
        <p:txBody>
          <a:bodyPr wrap="square" rtlCol="0">
            <a:spAutoFit/>
          </a:bodyPr>
          <a:lstStyle/>
          <a:p>
            <a:r>
              <a:rPr lang="zh-CN" altLang="en-US" sz="3200" b="1" dirty="0" smtClean="0"/>
              <a:t>洗盘子的故事</a:t>
            </a:r>
            <a:endParaRPr lang="zh-CN" altLang="en-US" sz="3200" b="1" dirty="0"/>
          </a:p>
        </p:txBody>
      </p:sp>
      <p:sp>
        <p:nvSpPr>
          <p:cNvPr id="5" name="TextBox 4"/>
          <p:cNvSpPr txBox="1"/>
          <p:nvPr/>
        </p:nvSpPr>
        <p:spPr>
          <a:xfrm>
            <a:off x="755576" y="1462132"/>
            <a:ext cx="8064896" cy="3905043"/>
          </a:xfrm>
          <a:prstGeom prst="rect">
            <a:avLst/>
          </a:prstGeom>
          <a:noFill/>
        </p:spPr>
        <p:txBody>
          <a:bodyPr wrap="square" rtlCol="0">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个学徒工来到一家五星级大酒店学习厨艺，他们要勤勤恳恳学习十年才能出师。学徒们的薪水不高，一年只有几百块，但是五星级酒店的餐具都非常名贵，一 个盘子要</a:t>
            </a:r>
            <a:r>
              <a:rPr lang="en-US" altLang="zh-CN" sz="2400" dirty="0">
                <a:latin typeface="微软雅黑" panose="020B0503020204020204" pitchFamily="34" charset="-122"/>
                <a:ea typeface="微软雅黑" panose="020B0503020204020204" pitchFamily="34" charset="-122"/>
              </a:rPr>
              <a:t>1000</a:t>
            </a:r>
            <a:r>
              <a:rPr lang="zh-CN" altLang="en-US" sz="2400" dirty="0">
                <a:latin typeface="微软雅黑" panose="020B0503020204020204" pitchFamily="34" charset="-122"/>
                <a:ea typeface="微软雅黑" panose="020B0503020204020204" pitchFamily="34" charset="-122"/>
              </a:rPr>
              <a:t>块钱。如果哪个学徒不小心打坏了一个盘子，那么他不仅要倾家荡产来赔偿这</a:t>
            </a:r>
            <a:r>
              <a:rPr lang="en-US" altLang="zh-CN" sz="2400" dirty="0">
                <a:latin typeface="微软雅黑" panose="020B0503020204020204" pitchFamily="34" charset="-122"/>
                <a:ea typeface="微软雅黑" panose="020B0503020204020204" pitchFamily="34" charset="-122"/>
              </a:rPr>
              <a:t>1000</a:t>
            </a:r>
            <a:r>
              <a:rPr lang="zh-CN" altLang="en-US" sz="2400" dirty="0">
                <a:latin typeface="微软雅黑" panose="020B0503020204020204" pitchFamily="34" charset="-122"/>
                <a:ea typeface="微软雅黑" panose="020B0503020204020204" pitchFamily="34" charset="-122"/>
              </a:rPr>
              <a:t>元钱，还可能会被开除，不能再继续学习和工作。因此学徒 们都非常小心谨慎，但还是每年都有人打碎盘子</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2351705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9552" y="398269"/>
            <a:ext cx="8352928" cy="5632311"/>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这一年</a:t>
            </a:r>
            <a:r>
              <a:rPr lang="zh-CN" altLang="en-US" sz="2400" dirty="0">
                <a:latin typeface="微软雅黑" panose="020B0503020204020204" pitchFamily="34" charset="-122"/>
                <a:ea typeface="微软雅黑" panose="020B0503020204020204" pitchFamily="34" charset="-122"/>
              </a:rPr>
              <a:t>，酒店来了个聪明的财务，他提出了一个方案：如果每个学徒每年愿意交一点点钱，把这些钱集中起来，那么无论谁打碎了盘子，就用这钱来赔偿盘子，而且 学徒们都不再受到处罚。大家都觉得这个方案很好，都愿意花一点点钱买个心安。那么需要交多少钱呢</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聪明</a:t>
            </a:r>
            <a:r>
              <a:rPr lang="zh-CN" altLang="en-US" sz="2400" dirty="0">
                <a:latin typeface="微软雅黑" panose="020B0503020204020204" pitchFamily="34" charset="-122"/>
                <a:ea typeface="微软雅黑" panose="020B0503020204020204" pitchFamily="34" charset="-122"/>
              </a:rPr>
              <a:t>财务就问大家：“你们一年之内大约会打碎几个盘 子？”大家想了想答到：“大约四个吧”</a:t>
            </a:r>
            <a:r>
              <a:rPr lang="zh-CN" altLang="en-US" sz="2400" b="1" dirty="0">
                <a:solidFill>
                  <a:srgbClr val="FF0000"/>
                </a:solidFill>
                <a:latin typeface="微软雅黑" panose="020B0503020204020204" pitchFamily="34" charset="-122"/>
                <a:ea typeface="微软雅黑" panose="020B0503020204020204" pitchFamily="34" charset="-122"/>
              </a:rPr>
              <a:t>（预定死亡率）</a:t>
            </a:r>
            <a:r>
              <a:rPr lang="zh-CN" altLang="en-US" sz="2400" dirty="0">
                <a:latin typeface="微软雅黑" panose="020B0503020204020204" pitchFamily="34" charset="-122"/>
                <a:ea typeface="微软雅黑" panose="020B0503020204020204" pitchFamily="34" charset="-122"/>
              </a:rPr>
              <a:t>。那么假定一年内需要赔偿四个盘子的话，就需要每个人交</a:t>
            </a:r>
            <a:r>
              <a:rPr lang="en-US" altLang="zh-CN" sz="2400" dirty="0">
                <a:latin typeface="微软雅黑" panose="020B0503020204020204" pitchFamily="34" charset="-122"/>
                <a:ea typeface="微软雅黑" panose="020B0503020204020204" pitchFamily="34" charset="-122"/>
              </a:rPr>
              <a:t>40</a:t>
            </a:r>
            <a:r>
              <a:rPr lang="zh-CN" altLang="en-US" sz="2400" dirty="0">
                <a:latin typeface="微软雅黑" panose="020B0503020204020204" pitchFamily="34" charset="-122"/>
                <a:ea typeface="微软雅黑" panose="020B0503020204020204" pitchFamily="34" charset="-122"/>
              </a:rPr>
              <a:t>元钱。聪明的财务又建议大家聘请一名经纪 人来帮助大家管理这些钱财。按照当时的市场情况，雇佣一名经纪大概一年需要</a:t>
            </a:r>
            <a:r>
              <a:rPr lang="en-US" altLang="zh-CN" sz="2400" dirty="0">
                <a:latin typeface="微软雅黑" panose="020B0503020204020204" pitchFamily="34" charset="-122"/>
                <a:ea typeface="微软雅黑" panose="020B0503020204020204" pitchFamily="34" charset="-122"/>
              </a:rPr>
              <a:t>600</a:t>
            </a:r>
            <a:r>
              <a:rPr lang="zh-CN" altLang="en-US" sz="2400" dirty="0">
                <a:latin typeface="微软雅黑" panose="020B0503020204020204" pitchFamily="34" charset="-122"/>
                <a:ea typeface="微软雅黑" panose="020B0503020204020204" pitchFamily="34" charset="-122"/>
              </a:rPr>
              <a:t>元，为经纪人租个办公室要</a:t>
            </a:r>
            <a:r>
              <a:rPr lang="en-US" altLang="zh-CN" sz="2400" dirty="0">
                <a:latin typeface="微软雅黑" panose="020B0503020204020204" pitchFamily="34" charset="-122"/>
                <a:ea typeface="微软雅黑" panose="020B0503020204020204" pitchFamily="34" charset="-122"/>
              </a:rPr>
              <a:t>400</a:t>
            </a:r>
            <a:r>
              <a:rPr lang="zh-CN" altLang="en-US" sz="2400" dirty="0">
                <a:latin typeface="微软雅黑" panose="020B0503020204020204" pitchFamily="34" charset="-122"/>
                <a:ea typeface="微软雅黑" panose="020B0503020204020204" pitchFamily="34" charset="-122"/>
              </a:rPr>
              <a:t>元</a:t>
            </a:r>
            <a:r>
              <a:rPr lang="zh-CN" altLang="en-US" sz="2400" b="1" dirty="0">
                <a:solidFill>
                  <a:srgbClr val="FF0000"/>
                </a:solidFill>
                <a:latin typeface="微软雅黑" panose="020B0503020204020204" pitchFamily="34" charset="-122"/>
                <a:ea typeface="微软雅黑" panose="020B0503020204020204" pitchFamily="34" charset="-122"/>
              </a:rPr>
              <a:t>（预定费用）</a:t>
            </a:r>
            <a:r>
              <a:rPr lang="zh-CN" altLang="en-US" sz="2400" dirty="0">
                <a:latin typeface="微软雅黑" panose="020B0503020204020204" pitchFamily="34" charset="-122"/>
                <a:ea typeface="微软雅黑" panose="020B0503020204020204" pitchFamily="34" charset="-122"/>
              </a:rPr>
              <a:t>。这</a:t>
            </a:r>
            <a:r>
              <a:rPr lang="en-US" altLang="zh-CN" sz="2400" dirty="0">
                <a:latin typeface="微软雅黑" panose="020B0503020204020204" pitchFamily="34" charset="-122"/>
                <a:ea typeface="微软雅黑" panose="020B0503020204020204" pitchFamily="34" charset="-122"/>
              </a:rPr>
              <a:t>1000</a:t>
            </a:r>
            <a:r>
              <a:rPr lang="zh-CN" altLang="en-US" sz="2400" dirty="0">
                <a:latin typeface="微软雅黑" panose="020B0503020204020204" pitchFamily="34" charset="-122"/>
                <a:ea typeface="微软雅黑" panose="020B0503020204020204" pitchFamily="34" charset="-122"/>
              </a:rPr>
              <a:t>元的费用分摊 到每个学徒身上是</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元，这样算下来每个学徒一年只交</a:t>
            </a:r>
            <a:r>
              <a:rPr lang="en-US" altLang="zh-CN" sz="2400" dirty="0">
                <a:latin typeface="微软雅黑" panose="020B0503020204020204" pitchFamily="34" charset="-122"/>
                <a:ea typeface="微软雅黑" panose="020B0503020204020204" pitchFamily="34" charset="-122"/>
              </a:rPr>
              <a:t>40</a:t>
            </a:r>
            <a:r>
              <a:rPr lang="zh-CN" altLang="en-US" sz="2400" b="1" dirty="0">
                <a:solidFill>
                  <a:srgbClr val="FF0000"/>
                </a:solidFill>
                <a:latin typeface="微软雅黑" panose="020B0503020204020204" pitchFamily="34" charset="-122"/>
                <a:ea typeface="微软雅黑" panose="020B0503020204020204" pitchFamily="34" charset="-122"/>
              </a:rPr>
              <a:t>（保障成本）</a:t>
            </a:r>
            <a:r>
              <a:rPr lang="en-US" altLang="zh-CN" sz="2400" dirty="0">
                <a:latin typeface="微软雅黑" panose="020B0503020204020204" pitchFamily="34" charset="-122"/>
                <a:ea typeface="微软雅黑" panose="020B0503020204020204" pitchFamily="34" charset="-122"/>
              </a:rPr>
              <a:t>+10</a:t>
            </a:r>
            <a:r>
              <a:rPr lang="zh-CN" altLang="en-US" sz="2400" b="1" dirty="0">
                <a:solidFill>
                  <a:srgbClr val="FF0000"/>
                </a:solidFill>
                <a:latin typeface="微软雅黑" panose="020B0503020204020204" pitchFamily="34" charset="-122"/>
                <a:ea typeface="微软雅黑" panose="020B0503020204020204" pitchFamily="34" charset="-122"/>
              </a:rPr>
              <a:t>（费用）</a:t>
            </a:r>
            <a:r>
              <a:rPr lang="en-US" altLang="zh-CN" sz="2400" dirty="0">
                <a:latin typeface="微软雅黑" panose="020B0503020204020204" pitchFamily="34" charset="-122"/>
                <a:ea typeface="微软雅黑" panose="020B0503020204020204" pitchFamily="34" charset="-122"/>
              </a:rPr>
              <a:t>=50</a:t>
            </a:r>
            <a:r>
              <a:rPr lang="zh-CN" altLang="en-US" sz="2400" dirty="0">
                <a:latin typeface="微软雅黑" panose="020B0503020204020204" pitchFamily="34" charset="-122"/>
                <a:ea typeface="微软雅黑" panose="020B0503020204020204" pitchFamily="34" charset="-122"/>
              </a:rPr>
              <a:t>元，就可以打碎盘子不被开除了。</a:t>
            </a:r>
            <a:r>
              <a:rPr lang="zh-CN" altLang="en-US" sz="2400" b="1" dirty="0">
                <a:solidFill>
                  <a:srgbClr val="FF0000"/>
                </a:solidFill>
                <a:latin typeface="微软雅黑" panose="020B0503020204020204" pitchFamily="34" charset="-122"/>
                <a:ea typeface="微软雅黑" panose="020B0503020204020204" pitchFamily="34" charset="-122"/>
              </a:rPr>
              <a:t>（短期消费险诞生了）</a:t>
            </a:r>
          </a:p>
        </p:txBody>
      </p:sp>
    </p:spTree>
    <p:extLst>
      <p:ext uri="{BB962C8B-B14F-4D97-AF65-F5344CB8AC3E}">
        <p14:creationId xmlns="" xmlns:p14="http://schemas.microsoft.com/office/powerpoint/2010/main" val="18047421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60648"/>
            <a:ext cx="8280920" cy="3046988"/>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可是</a:t>
            </a:r>
            <a:r>
              <a:rPr lang="zh-CN" altLang="en-US" sz="2400" dirty="0">
                <a:latin typeface="微软雅黑" panose="020B0503020204020204" pitchFamily="34" charset="-122"/>
                <a:ea typeface="微软雅黑" panose="020B0503020204020204" pitchFamily="34" charset="-122"/>
              </a:rPr>
              <a:t>这一年大半年过去了，竟然还没有人打碎盘子，这时候，一个平时做事最谨慎小心的人想了，我是最不可能打碎盘子的，这一年损失</a:t>
            </a:r>
            <a:r>
              <a:rPr lang="en-US" altLang="zh-CN" sz="2400" dirty="0">
                <a:latin typeface="微软雅黑" panose="020B0503020204020204" pitchFamily="34" charset="-122"/>
                <a:ea typeface="微软雅黑" panose="020B0503020204020204" pitchFamily="34" charset="-122"/>
              </a:rPr>
              <a:t>50</a:t>
            </a:r>
            <a:r>
              <a:rPr lang="zh-CN" altLang="en-US" sz="2400" dirty="0">
                <a:latin typeface="微软雅黑" panose="020B0503020204020204" pitchFamily="34" charset="-122"/>
                <a:ea typeface="微软雅黑" panose="020B0503020204020204" pitchFamily="34" charset="-122"/>
              </a:rPr>
              <a:t>块钱，十年也是</a:t>
            </a:r>
            <a:r>
              <a:rPr lang="en-US" altLang="zh-CN" sz="2400" dirty="0">
                <a:latin typeface="微软雅黑" panose="020B0503020204020204" pitchFamily="34" charset="-122"/>
                <a:ea typeface="微软雅黑" panose="020B0503020204020204" pitchFamily="34" charset="-122"/>
              </a:rPr>
              <a:t>500 </a:t>
            </a:r>
            <a:r>
              <a:rPr lang="zh-CN" altLang="en-US" sz="2400" dirty="0">
                <a:latin typeface="微软雅黑" panose="020B0503020204020204" pitchFamily="34" charset="-122"/>
                <a:ea typeface="微软雅黑" panose="020B0503020204020204" pitchFamily="34" charset="-122"/>
              </a:rPr>
              <a:t>块啊！不行，我得找财务去谈谈。小心人跟财务这么一说，财务说：那简单，你不想交就不交呗，反正出了事风险自己承担。小心人想想又觉得不踏实：万一我打碎 了盘子还是赔不起的，有没有两全其美的办法啊？</a:t>
            </a:r>
          </a:p>
          <a:p>
            <a:endParaRPr lang="zh-CN" altLang="en-US" sz="2400" dirty="0">
              <a:latin typeface="微软雅黑" panose="020B0503020204020204" pitchFamily="34" charset="-122"/>
              <a:ea typeface="微软雅黑" panose="020B0503020204020204" pitchFamily="34" charset="-122"/>
            </a:endParaRPr>
          </a:p>
        </p:txBody>
      </p:sp>
      <p:sp>
        <p:nvSpPr>
          <p:cNvPr id="3" name="矩形 2"/>
          <p:cNvSpPr/>
          <p:nvPr/>
        </p:nvSpPr>
        <p:spPr>
          <a:xfrm>
            <a:off x="539552" y="3208908"/>
            <a:ext cx="8280920" cy="2308324"/>
          </a:xfrm>
          <a:prstGeom prst="rect">
            <a:avLst/>
          </a:prstGeom>
        </p:spPr>
        <p:txBody>
          <a:bodyPr wrap="square">
            <a:spAutoFit/>
          </a:bodyPr>
          <a:lstStyle/>
          <a:p>
            <a:r>
              <a:rPr lang="zh-CN" altLang="en-US" sz="2400" dirty="0" smtClean="0">
                <a:latin typeface="微软雅黑" panose="020B0503020204020204" pitchFamily="34" charset="-122"/>
                <a:ea typeface="微软雅黑" panose="020B0503020204020204" pitchFamily="34" charset="-122"/>
              </a:rPr>
              <a:t>聪明</a:t>
            </a:r>
            <a:r>
              <a:rPr lang="zh-CN" altLang="en-US" sz="2400" dirty="0">
                <a:latin typeface="微软雅黑" panose="020B0503020204020204" pitchFamily="34" charset="-122"/>
                <a:ea typeface="微软雅黑" panose="020B0503020204020204" pitchFamily="34" charset="-122"/>
              </a:rPr>
              <a:t>财务脑子一转，既然他想要拿回本金，我就要多收他一些钱，用这些多收到的钱去投资，用投资的收益把他的 本金赚回来。那么现在的市场收益率大概是</a:t>
            </a:r>
            <a:r>
              <a:rPr lang="en-US" altLang="zh-CN" sz="2400" dirty="0">
                <a:latin typeface="微软雅黑" panose="020B0503020204020204" pitchFamily="34" charset="-122"/>
                <a:ea typeface="微软雅黑" panose="020B0503020204020204" pitchFamily="34" charset="-122"/>
              </a:rPr>
              <a:t>12.4%</a:t>
            </a:r>
            <a:r>
              <a:rPr lang="zh-CN" altLang="en-US" sz="2400" b="1" dirty="0">
                <a:solidFill>
                  <a:srgbClr val="FF0000"/>
                </a:solidFill>
                <a:latin typeface="微软雅黑" panose="020B0503020204020204" pitchFamily="34" charset="-122"/>
                <a:ea typeface="微软雅黑" panose="020B0503020204020204" pitchFamily="34" charset="-122"/>
              </a:rPr>
              <a:t>（预定利率，现在保监委规定预定利率不得大于</a:t>
            </a:r>
            <a:r>
              <a:rPr lang="en-US" altLang="zh-CN" sz="2400" b="1" dirty="0">
                <a:solidFill>
                  <a:srgbClr val="FF0000"/>
                </a:solidFill>
                <a:latin typeface="微软雅黑" panose="020B0503020204020204" pitchFamily="34" charset="-122"/>
                <a:ea typeface="微软雅黑" panose="020B0503020204020204" pitchFamily="34" charset="-122"/>
              </a:rPr>
              <a:t>2.5%</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。通过计算</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年后要想拿回本金，现在就收取 </a:t>
            </a:r>
            <a:r>
              <a:rPr lang="en-US" altLang="zh-CN" sz="2400" dirty="0">
                <a:latin typeface="微软雅黑" panose="020B0503020204020204" pitchFamily="34" charset="-122"/>
                <a:ea typeface="微软雅黑" panose="020B0503020204020204" pitchFamily="34" charset="-122"/>
              </a:rPr>
              <a:t>40</a:t>
            </a:r>
            <a:r>
              <a:rPr lang="zh-CN" altLang="en-US" sz="2400" b="1" dirty="0">
                <a:solidFill>
                  <a:srgbClr val="FF0000"/>
                </a:solidFill>
                <a:latin typeface="微软雅黑" panose="020B0503020204020204" pitchFamily="34" charset="-122"/>
                <a:ea typeface="微软雅黑" panose="020B0503020204020204" pitchFamily="34" charset="-122"/>
              </a:rPr>
              <a:t>（赔盘子）</a:t>
            </a:r>
            <a:r>
              <a:rPr lang="en-US" altLang="zh-CN" sz="2400" dirty="0">
                <a:latin typeface="微软雅黑" panose="020B0503020204020204" pitchFamily="34" charset="-122"/>
                <a:ea typeface="微软雅黑" panose="020B0503020204020204" pitchFamily="34" charset="-122"/>
              </a:rPr>
              <a:t>+10</a:t>
            </a:r>
            <a:r>
              <a:rPr lang="zh-CN" altLang="en-US" sz="2400" b="1" dirty="0">
                <a:solidFill>
                  <a:srgbClr val="FF0000"/>
                </a:solidFill>
                <a:latin typeface="微软雅黑" panose="020B0503020204020204" pitchFamily="34" charset="-122"/>
                <a:ea typeface="微软雅黑" panose="020B0503020204020204" pitchFamily="34" charset="-122"/>
              </a:rPr>
              <a:t>（费用）</a:t>
            </a:r>
            <a:r>
              <a:rPr lang="en-US" altLang="zh-CN" sz="2400" dirty="0">
                <a:latin typeface="微软雅黑" panose="020B0503020204020204" pitchFamily="34" charset="-122"/>
                <a:ea typeface="微软雅黑" panose="020B0503020204020204" pitchFamily="34" charset="-122"/>
              </a:rPr>
              <a:t>+50</a:t>
            </a:r>
            <a:r>
              <a:rPr lang="zh-CN" altLang="en-US" sz="2400" b="1" dirty="0" smtClean="0">
                <a:solidFill>
                  <a:srgbClr val="FF0000"/>
                </a:solidFill>
                <a:latin typeface="微软雅黑" panose="020B0503020204020204" pitchFamily="34" charset="-122"/>
                <a:ea typeface="微软雅黑" panose="020B0503020204020204" pitchFamily="34" charset="-122"/>
              </a:rPr>
              <a:t>（未回</a:t>
            </a:r>
            <a:r>
              <a:rPr lang="zh-CN" altLang="en-US" sz="2400" b="1" dirty="0">
                <a:solidFill>
                  <a:srgbClr val="FF0000"/>
                </a:solidFill>
                <a:latin typeface="微软雅黑" panose="020B0503020204020204" pitchFamily="34" charset="-122"/>
                <a:ea typeface="微软雅黑" panose="020B0503020204020204" pitchFamily="34" charset="-122"/>
              </a:rPr>
              <a:t>本投资）</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元</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82152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1579" y="764704"/>
            <a:ext cx="7200800" cy="452431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于是聪明的财务说：我也相信你不会打碎盘子的，但是万一的事情谁也不敢担保，要不你看这样 吧，你每年交</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块押金</a:t>
            </a:r>
            <a:r>
              <a:rPr lang="zh-CN" altLang="en-US" sz="2400" b="1" dirty="0">
                <a:solidFill>
                  <a:srgbClr val="FF0000"/>
                </a:solidFill>
                <a:latin typeface="微软雅黑" panose="020B0503020204020204" pitchFamily="34" charset="-122"/>
                <a:ea typeface="微软雅黑" panose="020B0503020204020204" pitchFamily="34" charset="-122"/>
              </a:rPr>
              <a:t>（两全险），</a:t>
            </a:r>
            <a:r>
              <a:rPr lang="zh-CN" altLang="en-US" sz="2400" dirty="0">
                <a:latin typeface="微软雅黑" panose="020B0503020204020204" pitchFamily="34" charset="-122"/>
                <a:ea typeface="微软雅黑" panose="020B0503020204020204" pitchFamily="34" charset="-122"/>
              </a:rPr>
              <a:t>如果打碎了盘子这押金就没收了，如果十年都没打碎，到时候</a:t>
            </a:r>
            <a:r>
              <a:rPr lang="en-US" altLang="zh-CN" sz="2400" dirty="0">
                <a:latin typeface="微软雅黑" panose="020B0503020204020204" pitchFamily="34" charset="-122"/>
                <a:ea typeface="微软雅黑" panose="020B0503020204020204" pitchFamily="34" charset="-122"/>
              </a:rPr>
              <a:t>1000</a:t>
            </a:r>
            <a:r>
              <a:rPr lang="zh-CN" altLang="en-US" sz="2400" dirty="0">
                <a:latin typeface="微软雅黑" panose="020B0503020204020204" pitchFamily="34" charset="-122"/>
                <a:ea typeface="微软雅黑" panose="020B0503020204020204" pitchFamily="34" charset="-122"/>
              </a:rPr>
              <a:t>块钱我原样还你。小心人自己一算，几年内打碎了盘 子，本来要赔</a:t>
            </a:r>
            <a:r>
              <a:rPr lang="en-US" altLang="zh-CN" sz="2400" dirty="0">
                <a:latin typeface="微软雅黑" panose="020B0503020204020204" pitchFamily="34" charset="-122"/>
                <a:ea typeface="微软雅黑" panose="020B0503020204020204" pitchFamily="34" charset="-122"/>
              </a:rPr>
              <a:t>1000</a:t>
            </a:r>
            <a:r>
              <a:rPr lang="zh-CN" altLang="en-US" sz="2400" dirty="0">
                <a:latin typeface="微软雅黑" panose="020B0503020204020204" pitchFamily="34" charset="-122"/>
                <a:ea typeface="微软雅黑" panose="020B0503020204020204" pitchFamily="34" charset="-122"/>
              </a:rPr>
              <a:t>的，现在如果十年中途打碎只要赔几百，如果十年都没打碎盘子，自己一分钱都没损失，确实两全其美！“但是咱们得有一个约定”财务又 说，“你既然按</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交押金了，这十年都得交，中途也不能再把押金取回，否则要算你违约。”小心人想想自己总归不亏，就一口承诺：“没问题！”</a:t>
            </a:r>
            <a:br>
              <a:rPr lang="zh-CN" altLang="en-US" sz="2400" dirty="0">
                <a:latin typeface="微软雅黑" panose="020B0503020204020204" pitchFamily="34" charset="-122"/>
                <a:ea typeface="微软雅黑" panose="020B0503020204020204" pitchFamily="34" charset="-122"/>
              </a:rPr>
            </a:br>
            <a:r>
              <a:rPr lang="zh-CN" altLang="en-US" sz="2400" b="1" dirty="0">
                <a:solidFill>
                  <a:srgbClr val="FF0000"/>
                </a:solidFill>
                <a:latin typeface="微软雅黑" panose="020B0503020204020204" pitchFamily="34" charset="-122"/>
                <a:ea typeface="微软雅黑" panose="020B0503020204020204" pitchFamily="34" charset="-122"/>
              </a:rPr>
              <a:t>（两全保险诞生）</a:t>
            </a:r>
          </a:p>
        </p:txBody>
      </p:sp>
    </p:spTree>
    <p:extLst>
      <p:ext uri="{BB962C8B-B14F-4D97-AF65-F5344CB8AC3E}">
        <p14:creationId xmlns="" xmlns:p14="http://schemas.microsoft.com/office/powerpoint/2010/main" val="2997097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23528" y="116632"/>
            <a:ext cx="7470775" cy="793750"/>
          </a:xfrm>
        </p:spPr>
        <p:txBody>
          <a:bodyPr/>
          <a:lstStyle/>
          <a:p>
            <a:pPr algn="l"/>
            <a:r>
              <a:rPr lang="zh-CN" altLang="en-US" dirty="0" smtClean="0"/>
              <a:t>保险的术语</a:t>
            </a:r>
            <a:endParaRPr lang="zh-CN" altLang="en-US" dirty="0"/>
          </a:p>
        </p:txBody>
      </p:sp>
      <p:sp>
        <p:nvSpPr>
          <p:cNvPr id="4" name="Rectangle 4"/>
          <p:cNvSpPr txBox="1">
            <a:spLocks noChangeArrowheads="1"/>
          </p:cNvSpPr>
          <p:nvPr/>
        </p:nvSpPr>
        <p:spPr>
          <a:xfrm>
            <a:off x="1979712" y="1385094"/>
            <a:ext cx="4751387" cy="4348162"/>
          </a:xfrm>
          <a:prstGeom prst="rect">
            <a:avLst/>
          </a:prstGeom>
        </p:spPr>
        <p:txBody>
          <a:bodyPr/>
          <a:lstStyle>
            <a:lvl1pPr marL="342900" indent="-342900" algn="l" defTabSz="914400" rtl="0" eaLnBrk="1" latinLnBrk="0" hangingPunct="1">
              <a:spcBef>
                <a:spcPct val="20000"/>
              </a:spcBef>
              <a:buFont typeface="Arial" pitchFamily="34" charset="0"/>
              <a:buChar char="•"/>
              <a:defRPr sz="2400" b="0" kern="1200">
                <a:solidFill>
                  <a:schemeClr val="tx1">
                    <a:lumMod val="75000"/>
                    <a:lumOff val="2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en-US" b="1" dirty="0" smtClean="0">
                <a:solidFill>
                  <a:srgbClr val="9900FF"/>
                </a:solidFill>
              </a:rPr>
              <a:t>投保人</a:t>
            </a:r>
          </a:p>
          <a:p>
            <a:pPr>
              <a:lnSpc>
                <a:spcPct val="120000"/>
              </a:lnSpc>
            </a:pPr>
            <a:r>
              <a:rPr lang="zh-CN" altLang="en-US" b="1" dirty="0" smtClean="0">
                <a:solidFill>
                  <a:srgbClr val="9900FF"/>
                </a:solidFill>
              </a:rPr>
              <a:t>被保险人</a:t>
            </a:r>
          </a:p>
          <a:p>
            <a:pPr>
              <a:lnSpc>
                <a:spcPct val="120000"/>
              </a:lnSpc>
            </a:pPr>
            <a:r>
              <a:rPr lang="zh-CN" altLang="en-US" b="1" dirty="0" smtClean="0">
                <a:solidFill>
                  <a:srgbClr val="9900FF"/>
                </a:solidFill>
              </a:rPr>
              <a:t>受益人</a:t>
            </a:r>
          </a:p>
          <a:p>
            <a:pPr>
              <a:lnSpc>
                <a:spcPct val="120000"/>
              </a:lnSpc>
            </a:pPr>
            <a:r>
              <a:rPr lang="zh-CN" altLang="en-US" b="1" dirty="0" smtClean="0">
                <a:solidFill>
                  <a:srgbClr val="9900FF"/>
                </a:solidFill>
              </a:rPr>
              <a:t>保险人</a:t>
            </a:r>
          </a:p>
          <a:p>
            <a:pPr>
              <a:lnSpc>
                <a:spcPct val="120000"/>
              </a:lnSpc>
            </a:pPr>
            <a:r>
              <a:rPr lang="zh-CN" altLang="en-US" b="1" dirty="0" smtClean="0">
                <a:solidFill>
                  <a:srgbClr val="9900FF"/>
                </a:solidFill>
              </a:rPr>
              <a:t>保险标的</a:t>
            </a:r>
          </a:p>
          <a:p>
            <a:pPr>
              <a:lnSpc>
                <a:spcPct val="120000"/>
              </a:lnSpc>
            </a:pPr>
            <a:r>
              <a:rPr lang="zh-CN" altLang="en-US" b="1" dirty="0" smtClean="0">
                <a:solidFill>
                  <a:srgbClr val="9900FF"/>
                </a:solidFill>
              </a:rPr>
              <a:t>保险利益</a:t>
            </a:r>
          </a:p>
          <a:p>
            <a:pPr>
              <a:lnSpc>
                <a:spcPct val="120000"/>
              </a:lnSpc>
            </a:pPr>
            <a:r>
              <a:rPr lang="zh-CN" altLang="en-US" b="1" dirty="0" smtClean="0">
                <a:solidFill>
                  <a:srgbClr val="9900FF"/>
                </a:solidFill>
              </a:rPr>
              <a:t>保险事故</a:t>
            </a:r>
          </a:p>
        </p:txBody>
      </p:sp>
      <p:sp>
        <p:nvSpPr>
          <p:cNvPr id="5" name="Rectangle 5"/>
          <p:cNvSpPr>
            <a:spLocks noChangeArrowheads="1"/>
          </p:cNvSpPr>
          <p:nvPr/>
        </p:nvSpPr>
        <p:spPr bwMode="auto">
          <a:xfrm>
            <a:off x="4788420" y="1385316"/>
            <a:ext cx="3455988" cy="4319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eaLnBrk="1" hangingPunct="1">
              <a:lnSpc>
                <a:spcPct val="120000"/>
              </a:lnSpc>
              <a:buClrTx/>
              <a:buFontTx/>
              <a:buChar char="•"/>
            </a:pPr>
            <a:r>
              <a:rPr lang="zh-CN" altLang="en-US" sz="2400" dirty="0">
                <a:solidFill>
                  <a:srgbClr val="9900FF"/>
                </a:solidFill>
                <a:latin typeface="微软雅黑" panose="020B0503020204020204" pitchFamily="34" charset="-122"/>
                <a:ea typeface="微软雅黑" panose="020B0503020204020204" pitchFamily="34" charset="-122"/>
              </a:rPr>
              <a:t>保险风险</a:t>
            </a:r>
          </a:p>
          <a:p>
            <a:pPr eaLnBrk="1" hangingPunct="1">
              <a:lnSpc>
                <a:spcPct val="120000"/>
              </a:lnSpc>
              <a:buClrTx/>
              <a:buFontTx/>
              <a:buChar char="•"/>
            </a:pPr>
            <a:r>
              <a:rPr lang="zh-CN" altLang="en-US" sz="2400" dirty="0">
                <a:solidFill>
                  <a:srgbClr val="9900FF"/>
                </a:solidFill>
                <a:latin typeface="微软雅黑" panose="020B0503020204020204" pitchFamily="34" charset="-122"/>
                <a:ea typeface="微软雅黑" panose="020B0503020204020204" pitchFamily="34" charset="-122"/>
              </a:rPr>
              <a:t>保险金额</a:t>
            </a:r>
          </a:p>
          <a:p>
            <a:pPr eaLnBrk="1" hangingPunct="1">
              <a:lnSpc>
                <a:spcPct val="120000"/>
              </a:lnSpc>
              <a:buClrTx/>
              <a:buFontTx/>
              <a:buChar char="•"/>
            </a:pPr>
            <a:r>
              <a:rPr lang="zh-CN" altLang="en-US" sz="2400" dirty="0">
                <a:solidFill>
                  <a:srgbClr val="9900FF"/>
                </a:solidFill>
                <a:latin typeface="微软雅黑" panose="020B0503020204020204" pitchFamily="34" charset="-122"/>
                <a:ea typeface="微软雅黑" panose="020B0503020204020204" pitchFamily="34" charset="-122"/>
              </a:rPr>
              <a:t>保险费</a:t>
            </a:r>
          </a:p>
          <a:p>
            <a:pPr eaLnBrk="1" hangingPunct="1">
              <a:lnSpc>
                <a:spcPct val="120000"/>
              </a:lnSpc>
              <a:buClrTx/>
              <a:buFontTx/>
              <a:buChar char="•"/>
            </a:pPr>
            <a:r>
              <a:rPr lang="zh-CN" altLang="en-US" sz="2400" dirty="0">
                <a:solidFill>
                  <a:srgbClr val="9900FF"/>
                </a:solidFill>
                <a:latin typeface="微软雅黑" panose="020B0503020204020204" pitchFamily="34" charset="-122"/>
                <a:ea typeface="微软雅黑" panose="020B0503020204020204" pitchFamily="34" charset="-122"/>
              </a:rPr>
              <a:t>保险期限</a:t>
            </a:r>
          </a:p>
        </p:txBody>
      </p:sp>
    </p:spTree>
    <p:extLst>
      <p:ext uri="{BB962C8B-B14F-4D97-AF65-F5344CB8AC3E}">
        <p14:creationId xmlns="" xmlns:p14="http://schemas.microsoft.com/office/powerpoint/2010/main" val="34143709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7544" y="2463031"/>
            <a:ext cx="8784976" cy="1398017"/>
          </a:xfrm>
        </p:spPr>
        <p:txBody>
          <a:bodyPr>
            <a:noAutofit/>
          </a:bodyPr>
          <a:lstStyle/>
          <a:p>
            <a:r>
              <a:rPr lang="zh-CN" altLang="en-US" sz="4400" dirty="0" smtClean="0"/>
              <a:t>保险答疑</a:t>
            </a:r>
            <a:endParaRPr lang="zh-CN" altLang="en-US" sz="4400" dirty="0"/>
          </a:p>
        </p:txBody>
      </p:sp>
    </p:spTree>
    <p:extLst>
      <p:ext uri="{BB962C8B-B14F-4D97-AF65-F5344CB8AC3E}">
        <p14:creationId xmlns="" xmlns:p14="http://schemas.microsoft.com/office/powerpoint/2010/main" val="15007693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8824" y="476672"/>
            <a:ext cx="7470006" cy="794457"/>
          </a:xfrm>
        </p:spPr>
        <p:txBody>
          <a:bodyPr/>
          <a:lstStyle/>
          <a:p>
            <a:r>
              <a:rPr lang="zh-CN" altLang="en-US" sz="3200" dirty="0" smtClean="0"/>
              <a:t>保险答疑</a:t>
            </a:r>
            <a:endParaRPr lang="zh-CN" altLang="en-US" sz="3200" dirty="0"/>
          </a:p>
        </p:txBody>
      </p:sp>
      <p:sp>
        <p:nvSpPr>
          <p:cNvPr id="3" name="内容占位符 2"/>
          <p:cNvSpPr>
            <a:spLocks noGrp="1"/>
          </p:cNvSpPr>
          <p:nvPr>
            <p:ph idx="1"/>
          </p:nvPr>
        </p:nvSpPr>
        <p:spPr>
          <a:xfrm>
            <a:off x="899592" y="2027981"/>
            <a:ext cx="7488832" cy="4425355"/>
          </a:xfrm>
        </p:spPr>
        <p:txBody>
          <a:bodyPr>
            <a:normAutofit/>
          </a:bodyPr>
          <a:lstStyle/>
          <a:p>
            <a:pPr marL="457200" indent="-457200">
              <a:buFont typeface="+mj-lt"/>
              <a:buAutoNum type="arabicPeriod"/>
            </a:pPr>
            <a:r>
              <a:rPr lang="zh-CN" altLang="en-US" sz="2800" b="1" dirty="0" smtClean="0"/>
              <a:t>最重要的问题：保险公司倒闭了怎么办？</a:t>
            </a:r>
            <a:endParaRPr lang="en-US" altLang="zh-CN" sz="2800" b="1" dirty="0" smtClean="0"/>
          </a:p>
          <a:p>
            <a:pPr marL="457200" indent="-457200">
              <a:buFont typeface="+mj-lt"/>
              <a:buAutoNum type="arabicPeriod"/>
            </a:pPr>
            <a:endParaRPr lang="en-US" altLang="zh-CN" sz="2800" b="1" dirty="0"/>
          </a:p>
          <a:p>
            <a:pPr marL="457200" indent="-457200">
              <a:buFont typeface="+mj-lt"/>
              <a:buAutoNum type="arabicPeriod"/>
            </a:pPr>
            <a:r>
              <a:rPr lang="zh-CN" altLang="en-US" sz="2800" b="1" dirty="0" smtClean="0"/>
              <a:t>太平轮的故事</a:t>
            </a:r>
            <a:endParaRPr lang="en-US" altLang="zh-CN" sz="2800" b="1" dirty="0" smtClean="0"/>
          </a:p>
          <a:p>
            <a:pPr marL="457200" indent="-457200">
              <a:buFont typeface="+mj-lt"/>
              <a:buAutoNum type="arabicPeriod"/>
            </a:pPr>
            <a:endParaRPr lang="en-US" altLang="zh-CN" sz="2800" b="1" dirty="0"/>
          </a:p>
          <a:p>
            <a:pPr marL="457200" indent="-457200">
              <a:buFont typeface="+mj-lt"/>
              <a:buAutoNum type="arabicPeriod"/>
            </a:pPr>
            <a:r>
              <a:rPr lang="zh-CN" altLang="en-US" sz="2800" b="1" dirty="0" smtClean="0"/>
              <a:t>风险准备金、再保险、法律保障</a:t>
            </a:r>
            <a:endParaRPr lang="en-US" altLang="zh-CN" sz="2800" b="1" dirty="0" smtClean="0"/>
          </a:p>
          <a:p>
            <a:pPr marL="457200" indent="-457200">
              <a:buFont typeface="+mj-lt"/>
              <a:buAutoNum type="arabicPeriod"/>
            </a:pPr>
            <a:endParaRPr lang="zh-CN" altLang="en-US" sz="2800" b="1" dirty="0"/>
          </a:p>
        </p:txBody>
      </p:sp>
    </p:spTree>
    <p:extLst>
      <p:ext uri="{BB962C8B-B14F-4D97-AF65-F5344CB8AC3E}">
        <p14:creationId xmlns="" xmlns:p14="http://schemas.microsoft.com/office/powerpoint/2010/main" val="12874077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187450" y="260648"/>
            <a:ext cx="7345363" cy="792162"/>
          </a:xfrm>
          <a:prstGeom prst="rect">
            <a:avLst/>
          </a:prstGeom>
        </p:spPr>
        <p:txBody>
          <a:bodyPr/>
          <a:lstStyle>
            <a:lvl1pPr algn="ctr" defTabSz="914400" rtl="0" eaLnBrk="1" latinLnBrk="0" hangingPunct="1">
              <a:spcBef>
                <a:spcPct val="0"/>
              </a:spcBef>
              <a:buNone/>
              <a:defRPr sz="2800" b="1" kern="1200">
                <a:solidFill>
                  <a:schemeClr val="tx1">
                    <a:lumMod val="75000"/>
                    <a:lumOff val="25000"/>
                  </a:schemeClr>
                </a:solidFill>
                <a:latin typeface="微软雅黑" pitchFamily="34" charset="-122"/>
                <a:ea typeface="微软雅黑" pitchFamily="34" charset="-122"/>
                <a:cs typeface="+mj-cs"/>
              </a:defRPr>
            </a:lvl1pPr>
          </a:lstStyle>
          <a:p>
            <a:r>
              <a:rPr lang="zh-CN" altLang="en-US" dirty="0" smtClean="0">
                <a:latin typeface="黑体" pitchFamily="49" charset="-122"/>
                <a:ea typeface="黑体" pitchFamily="49" charset="-122"/>
              </a:rPr>
              <a:t>按保险保障对象（标的）分类</a:t>
            </a:r>
          </a:p>
        </p:txBody>
      </p:sp>
      <p:sp>
        <p:nvSpPr>
          <p:cNvPr id="4" name="Text Box 5"/>
          <p:cNvSpPr txBox="1">
            <a:spLocks noChangeArrowheads="1"/>
          </p:cNvSpPr>
          <p:nvPr/>
        </p:nvSpPr>
        <p:spPr bwMode="auto">
          <a:xfrm>
            <a:off x="2843213" y="1052736"/>
            <a:ext cx="3673475" cy="850900"/>
          </a:xfrm>
          <a:prstGeom prst="rect">
            <a:avLst/>
          </a:prstGeom>
          <a:solidFill>
            <a:srgbClr val="FFFFE5"/>
          </a:solidFill>
          <a:ln w="28575" algn="ctr">
            <a:solidFill>
              <a:srgbClr val="2EBBB8"/>
            </a:solidFill>
            <a:miter lim="800000"/>
            <a:headEnd/>
            <a:tailEnd/>
          </a:ln>
        </p:spPr>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ctr" eaLnBrk="1" hangingPunct="1">
              <a:spcBef>
                <a:spcPct val="50000"/>
              </a:spcBef>
              <a:buClrTx/>
              <a:buFont typeface="Arial" pitchFamily="34" charset="0"/>
              <a:buNone/>
            </a:pPr>
            <a:r>
              <a:rPr lang="zh-CN" altLang="en-US" sz="2400">
                <a:ea typeface="宋体" pitchFamily="2" charset="-122"/>
              </a:rPr>
              <a:t>按照保险保障对象分类，商业保险可分为：</a:t>
            </a:r>
          </a:p>
        </p:txBody>
      </p:sp>
      <p:sp>
        <p:nvSpPr>
          <p:cNvPr id="5" name="Text Box 6"/>
          <p:cNvSpPr txBox="1">
            <a:spLocks noChangeArrowheads="1"/>
          </p:cNvSpPr>
          <p:nvPr/>
        </p:nvSpPr>
        <p:spPr bwMode="auto">
          <a:xfrm>
            <a:off x="611188" y="2565624"/>
            <a:ext cx="1800225" cy="1035050"/>
          </a:xfrm>
          <a:prstGeom prst="rect">
            <a:avLst/>
          </a:prstGeom>
          <a:solidFill>
            <a:srgbClr val="FFFFE5"/>
          </a:solidFill>
          <a:ln w="28575" algn="ctr">
            <a:solidFill>
              <a:srgbClr val="2EBBB8"/>
            </a:solidFill>
            <a:miter lim="800000"/>
            <a:headEnd/>
            <a:tailEnd/>
          </a:ln>
        </p:spPr>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ctr" eaLnBrk="1" hangingPunct="1">
              <a:spcBef>
                <a:spcPct val="50000"/>
              </a:spcBef>
              <a:buClrTx/>
              <a:buFont typeface="Arial" pitchFamily="34" charset="0"/>
              <a:buNone/>
            </a:pPr>
            <a:r>
              <a:rPr lang="en-US" altLang="zh-CN" sz="1800">
                <a:ea typeface="宋体" pitchFamily="2" charset="-122"/>
              </a:rPr>
              <a:t>1.</a:t>
            </a:r>
            <a:r>
              <a:rPr lang="zh-CN" altLang="en-US" sz="1800">
                <a:ea typeface="宋体" pitchFamily="2" charset="-122"/>
              </a:rPr>
              <a:t>财产保险</a:t>
            </a:r>
            <a:r>
              <a:rPr lang="zh-CN" altLang="en-US" sz="1800" b="0">
                <a:ea typeface="宋体" pitchFamily="2" charset="-122"/>
              </a:rPr>
              <a:t>（</a:t>
            </a:r>
            <a:r>
              <a:rPr lang="en-US" altLang="zh-CN" sz="1800" b="0">
                <a:ea typeface="宋体" pitchFamily="2" charset="-122"/>
              </a:rPr>
              <a:t>Property Insurance)</a:t>
            </a:r>
            <a:endParaRPr lang="zh-CN" altLang="en-US" sz="1800" b="0">
              <a:ea typeface="宋体" pitchFamily="2" charset="-122"/>
            </a:endParaRPr>
          </a:p>
        </p:txBody>
      </p:sp>
      <p:sp>
        <p:nvSpPr>
          <p:cNvPr id="6" name="Text Box 7"/>
          <p:cNvSpPr txBox="1">
            <a:spLocks noChangeArrowheads="1"/>
          </p:cNvSpPr>
          <p:nvPr/>
        </p:nvSpPr>
        <p:spPr bwMode="auto">
          <a:xfrm>
            <a:off x="2051050" y="4149949"/>
            <a:ext cx="2087563" cy="1035050"/>
          </a:xfrm>
          <a:prstGeom prst="rect">
            <a:avLst/>
          </a:prstGeom>
          <a:solidFill>
            <a:srgbClr val="FFFFE5"/>
          </a:solidFill>
          <a:ln w="28575" algn="ctr">
            <a:solidFill>
              <a:srgbClr val="2EBBB8"/>
            </a:solidFill>
            <a:miter lim="800000"/>
            <a:headEnd/>
            <a:tailEnd/>
          </a:ln>
        </p:spPr>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ctr" eaLnBrk="1" hangingPunct="1">
              <a:spcBef>
                <a:spcPct val="50000"/>
              </a:spcBef>
              <a:buClrTx/>
              <a:buFont typeface="Arial" pitchFamily="34" charset="0"/>
              <a:buNone/>
            </a:pPr>
            <a:r>
              <a:rPr lang="en-US" altLang="zh-CN" sz="1800">
                <a:ea typeface="宋体" pitchFamily="2" charset="-122"/>
              </a:rPr>
              <a:t>2.</a:t>
            </a:r>
            <a:r>
              <a:rPr lang="zh-CN" altLang="en-US" sz="1800">
                <a:ea typeface="宋体" pitchFamily="2" charset="-122"/>
              </a:rPr>
              <a:t>责任保险</a:t>
            </a:r>
            <a:r>
              <a:rPr lang="zh-CN" altLang="en-US" sz="1800" b="0">
                <a:ea typeface="宋体" pitchFamily="2" charset="-122"/>
              </a:rPr>
              <a:t>（</a:t>
            </a:r>
            <a:r>
              <a:rPr lang="en-US" altLang="zh-CN" sz="1800" b="0">
                <a:ea typeface="宋体" pitchFamily="2" charset="-122"/>
              </a:rPr>
              <a:t>Liability Insurance</a:t>
            </a:r>
            <a:r>
              <a:rPr lang="zh-CN" altLang="en-US" sz="1800" b="0">
                <a:ea typeface="宋体" pitchFamily="2" charset="-122"/>
              </a:rPr>
              <a:t>）</a:t>
            </a:r>
          </a:p>
        </p:txBody>
      </p:sp>
      <p:sp>
        <p:nvSpPr>
          <p:cNvPr id="7" name="Text Box 8"/>
          <p:cNvSpPr txBox="1">
            <a:spLocks noChangeArrowheads="1"/>
          </p:cNvSpPr>
          <p:nvPr/>
        </p:nvSpPr>
        <p:spPr bwMode="auto">
          <a:xfrm>
            <a:off x="4427538" y="2852961"/>
            <a:ext cx="2017712" cy="1736725"/>
          </a:xfrm>
          <a:prstGeom prst="rect">
            <a:avLst/>
          </a:prstGeom>
          <a:solidFill>
            <a:srgbClr val="FFFFE5"/>
          </a:solidFill>
          <a:ln w="28575" algn="ctr">
            <a:solidFill>
              <a:srgbClr val="2EBBB8"/>
            </a:solidFill>
            <a:miter lim="800000"/>
            <a:headEnd/>
            <a:tailEnd/>
          </a:ln>
        </p:spPr>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ctr" eaLnBrk="1" hangingPunct="1">
              <a:spcBef>
                <a:spcPct val="50000"/>
              </a:spcBef>
              <a:buClrTx/>
              <a:buFont typeface="Arial" pitchFamily="34" charset="0"/>
              <a:buNone/>
            </a:pPr>
            <a:r>
              <a:rPr lang="en-US" altLang="zh-CN" sz="1800">
                <a:ea typeface="宋体" pitchFamily="2" charset="-122"/>
              </a:rPr>
              <a:t>3.</a:t>
            </a:r>
            <a:r>
              <a:rPr lang="zh-CN" altLang="en-US" sz="1800">
                <a:ea typeface="宋体" pitchFamily="2" charset="-122"/>
              </a:rPr>
              <a:t>信用保险</a:t>
            </a:r>
            <a:r>
              <a:rPr lang="zh-CN" altLang="en-US" sz="1800" b="0">
                <a:ea typeface="宋体" pitchFamily="2" charset="-122"/>
              </a:rPr>
              <a:t>（</a:t>
            </a:r>
            <a:r>
              <a:rPr lang="en-US" altLang="zh-CN" sz="1800" b="0">
                <a:ea typeface="宋体" pitchFamily="2" charset="-122"/>
              </a:rPr>
              <a:t>Credit Insurance</a:t>
            </a:r>
            <a:r>
              <a:rPr lang="zh-CN" altLang="en-US" sz="1800" b="0">
                <a:ea typeface="宋体" pitchFamily="2" charset="-122"/>
              </a:rPr>
              <a:t>）</a:t>
            </a:r>
          </a:p>
          <a:p>
            <a:pPr algn="ctr" eaLnBrk="1" hangingPunct="1">
              <a:spcBef>
                <a:spcPct val="50000"/>
              </a:spcBef>
              <a:buClrTx/>
              <a:buFont typeface="Arial" pitchFamily="34" charset="0"/>
              <a:buNone/>
            </a:pPr>
            <a:r>
              <a:rPr lang="zh-CN" altLang="en-US" sz="1800">
                <a:latin typeface="宋体" pitchFamily="2" charset="-122"/>
                <a:ea typeface="宋体" pitchFamily="2" charset="-122"/>
              </a:rPr>
              <a:t>保证保险（</a:t>
            </a:r>
            <a:r>
              <a:rPr lang="en-US" altLang="zh-CN" sz="1800">
                <a:latin typeface="宋体" pitchFamily="2" charset="-122"/>
                <a:ea typeface="宋体" pitchFamily="2" charset="-122"/>
              </a:rPr>
              <a:t>Bonds</a:t>
            </a:r>
            <a:r>
              <a:rPr lang="zh-CN" altLang="en-US" sz="1800">
                <a:latin typeface="宋体" pitchFamily="2" charset="-122"/>
                <a:ea typeface="宋体" pitchFamily="2" charset="-122"/>
              </a:rPr>
              <a:t>）</a:t>
            </a:r>
          </a:p>
        </p:txBody>
      </p:sp>
      <p:sp>
        <p:nvSpPr>
          <p:cNvPr id="8" name="Text Box 9"/>
          <p:cNvSpPr txBox="1">
            <a:spLocks noChangeArrowheads="1"/>
          </p:cNvSpPr>
          <p:nvPr/>
        </p:nvSpPr>
        <p:spPr bwMode="auto">
          <a:xfrm>
            <a:off x="6516688" y="4292824"/>
            <a:ext cx="1944687" cy="1035050"/>
          </a:xfrm>
          <a:prstGeom prst="rect">
            <a:avLst/>
          </a:prstGeom>
          <a:solidFill>
            <a:srgbClr val="FFFFE5"/>
          </a:solidFill>
          <a:ln w="28575" algn="ctr">
            <a:solidFill>
              <a:srgbClr val="2EBBB8"/>
            </a:solidFill>
            <a:miter lim="800000"/>
            <a:headEnd/>
            <a:tailEnd/>
          </a:ln>
        </p:spPr>
        <p:txBody>
          <a:bodyPr>
            <a:spAutoFit/>
          </a:bodyPr>
          <a:lstStyle>
            <a:lvl1pPr algn="l" eaLnBrk="0" hangingPunct="0">
              <a:spcBef>
                <a:spcPct val="20000"/>
              </a:spcBef>
              <a:buClr>
                <a:schemeClr val="tx1"/>
              </a:buClr>
              <a:buFont typeface="Wingdings" pitchFamily="2" charset="2"/>
              <a:buChar char="v"/>
              <a:defRPr sz="2800" b="1">
                <a:solidFill>
                  <a:schemeClr val="tx1"/>
                </a:solidFill>
                <a:latin typeface="Verdana" pitchFamily="34" charset="0"/>
              </a:defRPr>
            </a:lvl1pPr>
            <a:lvl2pPr marL="742950" indent="-285750" algn="l" eaLnBrk="0" hangingPunct="0">
              <a:spcBef>
                <a:spcPct val="20000"/>
              </a:spcBef>
              <a:buClr>
                <a:schemeClr val="tx2"/>
              </a:buClr>
              <a:buFont typeface="Wingdings" pitchFamily="2" charset="2"/>
              <a:buChar char="§"/>
              <a:defRPr sz="2800">
                <a:solidFill>
                  <a:schemeClr val="tx2"/>
                </a:solidFill>
                <a:latin typeface="Arial" pitchFamily="34" charset="0"/>
              </a:defRPr>
            </a:lvl2pPr>
            <a:lvl3pPr marL="1143000" indent="-228600" algn="l" eaLnBrk="0" hangingPunct="0">
              <a:spcBef>
                <a:spcPct val="20000"/>
              </a:spcBef>
              <a:buClr>
                <a:schemeClr val="hlink"/>
              </a:buClr>
              <a:buFont typeface="Wingdings" pitchFamily="2" charset="2"/>
              <a:buChar char="•"/>
              <a:defRPr sz="2400">
                <a:solidFill>
                  <a:schemeClr val="tx2"/>
                </a:solidFill>
                <a:latin typeface="Arial" pitchFamily="34" charset="0"/>
              </a:defRPr>
            </a:lvl3pPr>
            <a:lvl4pPr marL="1600200" indent="-228600" algn="l" eaLnBrk="0" hangingPunct="0">
              <a:spcBef>
                <a:spcPct val="20000"/>
              </a:spcBef>
              <a:buFont typeface="Wingdings" pitchFamily="2" charset="2"/>
              <a:buChar char="–"/>
              <a:defRPr sz="2000">
                <a:solidFill>
                  <a:schemeClr val="tx2"/>
                </a:solidFill>
                <a:latin typeface="Arial" pitchFamily="34" charset="0"/>
              </a:defRPr>
            </a:lvl4pPr>
            <a:lvl5pPr marL="2057400" indent="-228600" algn="l" eaLnBrk="0" hangingPunct="0">
              <a:spcBef>
                <a:spcPct val="20000"/>
              </a:spcBef>
              <a:buFont typeface="Wingdings" pitchFamily="2" charset="2"/>
              <a:buChar char="»"/>
              <a:defRPr sz="2000">
                <a:solidFill>
                  <a:schemeClr val="tx2"/>
                </a:solidFill>
                <a:latin typeface="Arial" pitchFamily="34" charset="0"/>
              </a:defRPr>
            </a:lvl5pPr>
            <a:lvl6pPr marL="25146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6pPr>
            <a:lvl7pPr marL="29718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7pPr>
            <a:lvl8pPr marL="34290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8pPr>
            <a:lvl9pPr marL="3886200" indent="-228600" eaLnBrk="0" fontAlgn="base" hangingPunct="0">
              <a:spcBef>
                <a:spcPct val="20000"/>
              </a:spcBef>
              <a:spcAft>
                <a:spcPct val="0"/>
              </a:spcAft>
              <a:buFont typeface="Wingdings" pitchFamily="2" charset="2"/>
              <a:buChar char="»"/>
              <a:defRPr sz="2000">
                <a:solidFill>
                  <a:schemeClr val="tx2"/>
                </a:solidFill>
                <a:latin typeface="Arial" pitchFamily="34" charset="0"/>
              </a:defRPr>
            </a:lvl9pPr>
          </a:lstStyle>
          <a:p>
            <a:pPr algn="ctr" eaLnBrk="1" hangingPunct="1">
              <a:spcBef>
                <a:spcPct val="50000"/>
              </a:spcBef>
              <a:buClrTx/>
              <a:buFont typeface="Arial" pitchFamily="34" charset="0"/>
              <a:buNone/>
            </a:pPr>
            <a:r>
              <a:rPr lang="en-US" altLang="zh-CN" sz="1800">
                <a:ea typeface="宋体" pitchFamily="2" charset="-122"/>
              </a:rPr>
              <a:t>4.</a:t>
            </a:r>
            <a:r>
              <a:rPr lang="zh-CN" altLang="en-US" sz="1800">
                <a:ea typeface="宋体" pitchFamily="2" charset="-122"/>
              </a:rPr>
              <a:t>人身保险</a:t>
            </a:r>
            <a:r>
              <a:rPr lang="zh-CN" altLang="en-US" sz="1800" b="0">
                <a:ea typeface="宋体" pitchFamily="2" charset="-122"/>
              </a:rPr>
              <a:t>（</a:t>
            </a:r>
            <a:r>
              <a:rPr lang="en-US" altLang="zh-CN" sz="1800" b="0">
                <a:ea typeface="宋体" pitchFamily="2" charset="-122"/>
              </a:rPr>
              <a:t>Personal Insurance)</a:t>
            </a:r>
            <a:endParaRPr lang="zh-CN" altLang="en-US" sz="1800" b="0">
              <a:ea typeface="宋体" pitchFamily="2" charset="-122"/>
            </a:endParaRPr>
          </a:p>
        </p:txBody>
      </p:sp>
      <p:cxnSp>
        <p:nvCxnSpPr>
          <p:cNvPr id="9" name="AutoShape 11"/>
          <p:cNvCxnSpPr>
            <a:cxnSpLocks noChangeShapeType="1"/>
            <a:endCxn id="5" idx="0"/>
          </p:cNvCxnSpPr>
          <p:nvPr/>
        </p:nvCxnSpPr>
        <p:spPr bwMode="auto">
          <a:xfrm rot="10800000" flipV="1">
            <a:off x="1511300" y="1398811"/>
            <a:ext cx="1295400" cy="1152525"/>
          </a:xfrm>
          <a:prstGeom prst="bentConnector2">
            <a:avLst/>
          </a:prstGeom>
          <a:noFill/>
          <a:ln w="25400">
            <a:solidFill>
              <a:srgbClr val="CC99FF"/>
            </a:solidFill>
            <a:miter lim="800000"/>
            <a:headEnd/>
            <a:tailEnd type="triangle" w="med" len="med"/>
          </a:ln>
          <a:extLst>
            <a:ext uri="{909E8E84-426E-40DD-AFC4-6F175D3DCCD1}">
              <a14:hiddenFill xmlns="" xmlns:a14="http://schemas.microsoft.com/office/drawing/2010/main">
                <a:noFill/>
              </a14:hiddenFill>
            </a:ext>
          </a:extLst>
        </p:spPr>
      </p:cxnSp>
      <p:cxnSp>
        <p:nvCxnSpPr>
          <p:cNvPr id="10" name="AutoShape 13"/>
          <p:cNvCxnSpPr>
            <a:cxnSpLocks noChangeShapeType="1"/>
          </p:cNvCxnSpPr>
          <p:nvPr/>
        </p:nvCxnSpPr>
        <p:spPr bwMode="auto">
          <a:xfrm rot="16200000" flipH="1">
            <a:off x="4526757" y="1891730"/>
            <a:ext cx="920750" cy="973137"/>
          </a:xfrm>
          <a:prstGeom prst="bentConnector3">
            <a:avLst>
              <a:gd name="adj1" fmla="val 50000"/>
            </a:avLst>
          </a:prstGeom>
          <a:noFill/>
          <a:ln w="25400">
            <a:solidFill>
              <a:srgbClr val="CC99FF"/>
            </a:solidFill>
            <a:miter lim="800000"/>
            <a:headEnd/>
            <a:tailEnd type="triangle" w="med" len="med"/>
          </a:ln>
          <a:extLst>
            <a:ext uri="{909E8E84-426E-40DD-AFC4-6F175D3DCCD1}">
              <a14:hiddenFill xmlns="" xmlns:a14="http://schemas.microsoft.com/office/drawing/2010/main">
                <a:noFill/>
              </a14:hiddenFill>
            </a:ext>
          </a:extLst>
        </p:spPr>
      </p:cxnSp>
      <p:sp>
        <p:nvSpPr>
          <p:cNvPr id="11" name="Line 16"/>
          <p:cNvSpPr>
            <a:spLocks noChangeShapeType="1"/>
          </p:cNvSpPr>
          <p:nvPr/>
        </p:nvSpPr>
        <p:spPr bwMode="auto">
          <a:xfrm>
            <a:off x="3132138" y="1917924"/>
            <a:ext cx="0" cy="2232025"/>
          </a:xfrm>
          <a:prstGeom prst="line">
            <a:avLst/>
          </a:prstGeom>
          <a:noFill/>
          <a:ln w="25400">
            <a:solidFill>
              <a:srgbClr val="CC99FF"/>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zh-CN" altLang="en-US"/>
          </a:p>
        </p:txBody>
      </p:sp>
      <p:cxnSp>
        <p:nvCxnSpPr>
          <p:cNvPr id="12" name="AutoShape 17"/>
          <p:cNvCxnSpPr>
            <a:cxnSpLocks noChangeShapeType="1"/>
          </p:cNvCxnSpPr>
          <p:nvPr/>
        </p:nvCxnSpPr>
        <p:spPr bwMode="auto">
          <a:xfrm>
            <a:off x="6516688" y="1484536"/>
            <a:ext cx="958850" cy="2800350"/>
          </a:xfrm>
          <a:prstGeom prst="bentConnector2">
            <a:avLst/>
          </a:prstGeom>
          <a:noFill/>
          <a:ln w="25400">
            <a:solidFill>
              <a:srgbClr val="CC99FF"/>
            </a:solidFill>
            <a:miter lim="800000"/>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 xmlns:p14="http://schemas.microsoft.com/office/powerpoint/2010/main" val="220207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par>
                                <p:cTn id="15" presetID="25"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20" dur="1000" fill="hold"/>
                                        <p:tgtEl>
                                          <p:spTgt spid="9"/>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9"/>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0" dur="1000" fill="hold"/>
                                        <p:tgtEl>
                                          <p:spTgt spid="4"/>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4"/>
                                        </p:tgtEl>
                                      </p:cBhvr>
                                    </p:animEffect>
                                  </p:childTnLst>
                                </p:cTn>
                              </p:par>
                              <p:par>
                                <p:cTn id="35" presetID="25"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10"/>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50" dur="1000" fill="hold"/>
                                        <p:tgtEl>
                                          <p:spTgt spid="11"/>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11"/>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60" dur="1000" fill="hold"/>
                                        <p:tgtEl>
                                          <p:spTgt spid="6"/>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6"/>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p:cTn id="6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70" dur="1000" fill="hold"/>
                                        <p:tgtEl>
                                          <p:spTgt spid="8"/>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8"/>
                                        </p:tgtEl>
                                      </p:cBhvr>
                                    </p:animEffect>
                                  </p:childTnLst>
                                </p:cTn>
                              </p:par>
                              <p:par>
                                <p:cTn id="75" presetID="25" presetClass="entr" presetSubtype="0"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7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7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80" dur="1000" fill="hold"/>
                                        <p:tgtEl>
                                          <p:spTgt spid="12"/>
                                        </p:tgtEl>
                                        <p:attrNameLst>
                                          <p:attrName>ppt_h</p:attrName>
                                        </p:attrNameLst>
                                      </p:cBhvr>
                                      <p:tavLst>
                                        <p:tav tm="0">
                                          <p:val>
                                            <p:strVal val="#ppt_h"/>
                                          </p:val>
                                        </p:tav>
                                        <p:tav tm="100000">
                                          <p:val>
                                            <p:strVal val="#ppt_h"/>
                                          </p:val>
                                        </p:tav>
                                      </p:tavLst>
                                    </p:anim>
                                    <p:anim calcmode="lin" valueType="num">
                                      <p:cBhvr>
                                        <p:cTn id="8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8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8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84" dur="1000" decel="50000">
                                          <p:stCondLst>
                                            <p:cond delay="0"/>
                                          </p:stCondLst>
                                        </p:cTn>
                                        <p:tgtEl>
                                          <p:spTgt spid="12"/>
                                        </p:tgtEl>
                                      </p:cBhvr>
                                    </p:animEffect>
                                  </p:childTnLst>
                                </p:cTn>
                              </p:par>
                              <p:par>
                                <p:cTn id="85" presetID="25"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p:cTn id="87"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88"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89"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90" dur="1000" fill="hold"/>
                                        <p:tgtEl>
                                          <p:spTgt spid="7"/>
                                        </p:tgtEl>
                                        <p:attrNameLst>
                                          <p:attrName>ppt_h</p:attrName>
                                        </p:attrNameLst>
                                      </p:cBhvr>
                                      <p:tavLst>
                                        <p:tav tm="0">
                                          <p:val>
                                            <p:strVal val="#ppt_h"/>
                                          </p:val>
                                        </p:tav>
                                        <p:tav tm="100000">
                                          <p:val>
                                            <p:strVal val="#ppt_h"/>
                                          </p:val>
                                        </p:tav>
                                      </p:tavLst>
                                    </p:anim>
                                    <p:anim calcmode="lin" valueType="num">
                                      <p:cBhvr>
                                        <p:cTn id="91"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92"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93"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94" dur="10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45641" y="2851274"/>
            <a:ext cx="7470775" cy="793750"/>
          </a:xfrm>
        </p:spPr>
        <p:txBody>
          <a:bodyPr/>
          <a:lstStyle/>
          <a:p>
            <a:r>
              <a:rPr lang="zh-CN" altLang="en-US" sz="6000" dirty="0" smtClean="0"/>
              <a:t>黄老板 创业记</a:t>
            </a:r>
            <a:endParaRPr lang="zh-CN" altLang="en-US" sz="6000" dirty="0"/>
          </a:p>
        </p:txBody>
      </p:sp>
    </p:spTree>
    <p:extLst>
      <p:ext uri="{BB962C8B-B14F-4D97-AF65-F5344CB8AC3E}">
        <p14:creationId xmlns="" xmlns:p14="http://schemas.microsoft.com/office/powerpoint/2010/main" val="2714923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5696" y="128826"/>
            <a:ext cx="5400600" cy="707886"/>
          </a:xfrm>
          <a:prstGeom prst="rect">
            <a:avLst/>
          </a:prstGeom>
          <a:noFill/>
        </p:spPr>
        <p:txBody>
          <a:bodyPr wrap="square" rtlCol="0">
            <a:spAutoFit/>
          </a:bodyPr>
          <a:lstStyle/>
          <a:p>
            <a:pPr algn="ctr"/>
            <a:r>
              <a:rPr lang="zh-CN" altLang="en-US" sz="4000" b="1" dirty="0" smtClean="0">
                <a:latin typeface="微软雅黑" panose="020B0503020204020204" pitchFamily="34" charset="-122"/>
                <a:ea typeface="微软雅黑" panose="020B0503020204020204" pitchFamily="34" charset="-122"/>
              </a:rPr>
              <a:t>人物关系</a:t>
            </a:r>
            <a:endParaRPr lang="zh-CN" altLang="en-US" sz="4000" b="1" dirty="0">
              <a:latin typeface="微软雅黑" panose="020B0503020204020204" pitchFamily="34" charset="-122"/>
              <a:ea typeface="微软雅黑" panose="020B0503020204020204" pitchFamily="34" charset="-122"/>
            </a:endParaRPr>
          </a:p>
        </p:txBody>
      </p:sp>
      <p:pic>
        <p:nvPicPr>
          <p:cNvPr id="1031" name="Picture 7" descr="http://sh.sinaimg.cn/2013/0905/U8723P18DT20130905095210.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13494" y="4550419"/>
            <a:ext cx="2650265" cy="1987699"/>
          </a:xfrm>
          <a:prstGeom prst="rect">
            <a:avLst/>
          </a:prstGeom>
          <a:noFill/>
          <a:extLst>
            <a:ext uri="{909E8E84-426E-40DD-AFC4-6F175D3DCCD1}">
              <a14:hiddenFill xmlns="" xmlns:a14="http://schemas.microsoft.com/office/drawing/2010/main">
                <a:solidFill>
                  <a:srgbClr val="FFFFFF"/>
                </a:solidFill>
              </a14:hiddenFill>
            </a:ext>
          </a:extLst>
        </p:spPr>
      </p:pic>
      <p:pic>
        <p:nvPicPr>
          <p:cNvPr id="1033" name="Picture 9" descr="http://photocdn.sohu.com/20130522/Img376755418.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706479" y="1057667"/>
            <a:ext cx="2664296" cy="2492628"/>
          </a:xfrm>
          <a:prstGeom prst="rect">
            <a:avLst/>
          </a:prstGeom>
          <a:noFill/>
          <a:extLst>
            <a:ext uri="{909E8E84-426E-40DD-AFC4-6F175D3DCCD1}">
              <a14:hiddenFill xmlns="" xmlns:a14="http://schemas.microsoft.com/office/drawing/2010/main">
                <a:solidFill>
                  <a:srgbClr val="FFFFFF"/>
                </a:solidFill>
              </a14:hiddenFill>
            </a:ext>
          </a:extLst>
        </p:spPr>
      </p:pic>
      <p:pic>
        <p:nvPicPr>
          <p:cNvPr id="1035" name="Picture 11" descr="http://img.3g.cn/ent/2012/8/10/1546163968_307.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08163" y="1520541"/>
            <a:ext cx="807705" cy="6156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8" name="Picture 14"/>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853257" y="1088231"/>
            <a:ext cx="1685925" cy="2743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4" name="直接箭头连接符 3"/>
          <p:cNvCxnSpPr>
            <a:stCxn id="1033" idx="3"/>
          </p:cNvCxnSpPr>
          <p:nvPr/>
        </p:nvCxnSpPr>
        <p:spPr>
          <a:xfrm>
            <a:off x="4370775" y="2303981"/>
            <a:ext cx="248248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076056" y="2319263"/>
            <a:ext cx="1107996"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好基友</a:t>
            </a:r>
          </a:p>
        </p:txBody>
      </p:sp>
      <p:sp>
        <p:nvSpPr>
          <p:cNvPr id="6" name="TextBox 5"/>
          <p:cNvSpPr txBox="1"/>
          <p:nvPr/>
        </p:nvSpPr>
        <p:spPr>
          <a:xfrm>
            <a:off x="567428" y="1052736"/>
            <a:ext cx="2016224"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黄</a:t>
            </a:r>
            <a:r>
              <a:rPr lang="zh-CN" altLang="en-US" sz="2400" b="1" dirty="0" smtClean="0">
                <a:latin typeface="微软雅黑" panose="020B0503020204020204" pitchFamily="34" charset="-122"/>
                <a:ea typeface="微软雅黑" panose="020B0503020204020204" pitchFamily="34" charset="-122"/>
              </a:rPr>
              <a:t>老板</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创业者</a:t>
            </a:r>
            <a:endParaRPr lang="zh-CN" altLang="en-US" sz="2400" b="1" dirty="0">
              <a:latin typeface="微软雅黑" panose="020B0503020204020204" pitchFamily="34" charset="-122"/>
              <a:ea typeface="微软雅黑" panose="020B0503020204020204" pitchFamily="34" charset="-122"/>
            </a:endParaRPr>
          </a:p>
        </p:txBody>
      </p:sp>
      <p:sp>
        <p:nvSpPr>
          <p:cNvPr id="16" name="TextBox 15"/>
          <p:cNvSpPr txBox="1"/>
          <p:nvPr/>
        </p:nvSpPr>
        <p:spPr>
          <a:xfrm>
            <a:off x="6853257" y="3847980"/>
            <a:ext cx="2016224"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邓总</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保险公司老总</a:t>
            </a:r>
          </a:p>
        </p:txBody>
      </p:sp>
      <p:cxnSp>
        <p:nvCxnSpPr>
          <p:cNvPr id="8" name="直接箭头连接符 7"/>
          <p:cNvCxnSpPr>
            <a:stCxn id="1033" idx="2"/>
            <a:endCxn id="1031" idx="0"/>
          </p:cNvCxnSpPr>
          <p:nvPr/>
        </p:nvCxnSpPr>
        <p:spPr>
          <a:xfrm>
            <a:off x="3038627" y="3550295"/>
            <a:ext cx="0" cy="100012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55660" y="3801814"/>
            <a:ext cx="800219" cy="461665"/>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父女</a:t>
            </a:r>
            <a:endParaRPr lang="zh-CN" altLang="en-US" sz="2400" b="1" dirty="0">
              <a:latin typeface="微软雅黑" panose="020B0503020204020204" pitchFamily="34" charset="-122"/>
              <a:ea typeface="微软雅黑" panose="020B0503020204020204" pitchFamily="34" charset="-122"/>
            </a:endParaRPr>
          </a:p>
        </p:txBody>
      </p:sp>
      <p:sp>
        <p:nvSpPr>
          <p:cNvPr id="20" name="TextBox 19"/>
          <p:cNvSpPr txBox="1"/>
          <p:nvPr/>
        </p:nvSpPr>
        <p:spPr>
          <a:xfrm>
            <a:off x="539552" y="5313982"/>
            <a:ext cx="1107996" cy="830997"/>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熊孩子</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破坏王</a:t>
            </a:r>
            <a:endParaRPr lang="zh-CN" altLang="en-US" sz="2400" b="1" dirty="0">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flipH="1">
            <a:off x="4370775" y="3847980"/>
            <a:ext cx="2482482" cy="70243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20621368">
            <a:off x="4798817" y="3992957"/>
            <a:ext cx="1826141"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经常被熊孩子欺负</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998622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images.china.cn/attachement/jpg/site1000/20130521/001ec949ff4213051b722d.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87624" y="1268760"/>
            <a:ext cx="5832648" cy="3674569"/>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899592" y="404664"/>
            <a:ext cx="2492990"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故事的开始是这样的</a:t>
            </a:r>
            <a:endParaRPr lang="zh-CN" altLang="en-US" sz="20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1115616" y="5445224"/>
            <a:ext cx="7286215" cy="1200329"/>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黄老板家里凑了</a:t>
            </a:r>
            <a:r>
              <a:rPr lang="en-US" altLang="zh-CN" b="1" dirty="0" smtClean="0">
                <a:latin typeface="微软雅黑" panose="020B0503020204020204" pitchFamily="34" charset="-122"/>
                <a:ea typeface="微软雅黑" panose="020B0503020204020204" pitchFamily="34" charset="-122"/>
              </a:rPr>
              <a:t>30</a:t>
            </a:r>
            <a:r>
              <a:rPr lang="zh-CN" altLang="en-US" b="1" dirty="0">
                <a:latin typeface="微软雅黑" panose="020B0503020204020204" pitchFamily="34" charset="-122"/>
                <a:ea typeface="微软雅黑" panose="020B0503020204020204" pitchFamily="34" charset="-122"/>
              </a:rPr>
              <a:t>万</a:t>
            </a:r>
            <a:r>
              <a:rPr lang="zh-CN" altLang="en-US" b="1" dirty="0" smtClean="0">
                <a:latin typeface="微软雅黑" panose="020B0503020204020204" pitchFamily="34" charset="-122"/>
                <a:ea typeface="微软雅黑" panose="020B0503020204020204" pitchFamily="34" charset="-122"/>
              </a:rPr>
              <a:t>，来到</a:t>
            </a:r>
            <a:r>
              <a:rPr lang="zh-CN" altLang="en-US" b="1" dirty="0">
                <a:latin typeface="微软雅黑" panose="020B0503020204020204" pitchFamily="34" charset="-122"/>
                <a:ea typeface="微软雅黑" panose="020B0503020204020204" pitchFamily="34" charset="-122"/>
              </a:rPr>
              <a:t>广州</a:t>
            </a:r>
            <a:r>
              <a:rPr lang="zh-CN" altLang="en-US" b="1" dirty="0" smtClean="0">
                <a:latin typeface="微软雅黑" panose="020B0503020204020204" pitchFamily="34" charset="-122"/>
                <a:ea typeface="微软雅黑" panose="020B0503020204020204" pitchFamily="34" charset="-122"/>
              </a:rPr>
              <a:t>，开</a:t>
            </a:r>
            <a:r>
              <a:rPr lang="zh-CN" altLang="en-US" b="1" dirty="0">
                <a:latin typeface="微软雅黑" panose="020B0503020204020204" pitchFamily="34" charset="-122"/>
                <a:ea typeface="微软雅黑" panose="020B0503020204020204" pitchFamily="34" charset="-122"/>
              </a:rPr>
              <a:t>了一家小工厂</a:t>
            </a:r>
            <a:r>
              <a:rPr lang="zh-CN" altLang="en-US" b="1" dirty="0" smtClean="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从事</a:t>
            </a:r>
            <a:r>
              <a:rPr lang="zh-CN" altLang="en-US" b="1" dirty="0" smtClean="0">
                <a:latin typeface="微软雅黑" panose="020B0503020204020204" pitchFamily="34" charset="-122"/>
                <a:ea typeface="微软雅黑" panose="020B0503020204020204" pitchFamily="34" charset="-122"/>
              </a:rPr>
              <a:t>制造业，</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从此走向事业巅峰，出任</a:t>
            </a:r>
            <a:r>
              <a:rPr lang="en-US" altLang="zh-CN" b="1" dirty="0" smtClean="0">
                <a:latin typeface="微软雅黑" panose="020B0503020204020204" pitchFamily="34" charset="-122"/>
                <a:ea typeface="微软雅黑" panose="020B0503020204020204" pitchFamily="34" charset="-122"/>
              </a:rPr>
              <a:t>CEO</a:t>
            </a:r>
            <a:r>
              <a:rPr lang="zh-CN" altLang="en-US" b="1" dirty="0" smtClean="0">
                <a:latin typeface="微软雅黑" panose="020B0503020204020204" pitchFamily="34" charset="-122"/>
                <a:ea typeface="微软雅黑" panose="020B0503020204020204" pitchFamily="34" charset="-122"/>
              </a:rPr>
              <a:t>，迎娶白富美</a:t>
            </a:r>
            <a:endParaRPr lang="en-US" altLang="zh-CN" b="1" dirty="0" smtClean="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呵呵呵</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想太多了，这才是开始呢</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58898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1773</TotalTime>
  <Words>4789</Words>
  <Application>Microsoft Office PowerPoint</Application>
  <PresentationFormat>全屏显示(4:3)</PresentationFormat>
  <Paragraphs>298</Paragraphs>
  <Slides>51</Slides>
  <Notes>18</Notes>
  <HiddenSlides>0</HiddenSlides>
  <MMClips>0</MMClips>
  <ScaleCrop>false</ScaleCrop>
  <HeadingPairs>
    <vt:vector size="4" baseType="variant">
      <vt:variant>
        <vt:lpstr>主题</vt:lpstr>
      </vt:variant>
      <vt:variant>
        <vt:i4>2</vt:i4>
      </vt:variant>
      <vt:variant>
        <vt:lpstr>幻灯片标题</vt:lpstr>
      </vt:variant>
      <vt:variant>
        <vt:i4>51</vt:i4>
      </vt:variant>
    </vt:vector>
  </HeadingPairs>
  <TitlesOfParts>
    <vt:vector size="53" baseType="lpstr">
      <vt:lpstr>Office 主题​​</vt:lpstr>
      <vt:lpstr>1_Office 主题​​</vt:lpstr>
      <vt:lpstr>带你认识保险</vt:lpstr>
      <vt:lpstr>保险是啥？你别忽悠我！</vt:lpstr>
      <vt:lpstr>1、保险，保的是什么，有什么用？ 2、保险公司如何盈利？ 3、保险答疑</vt:lpstr>
      <vt:lpstr>幻灯片 4</vt:lpstr>
      <vt:lpstr>保险的术语</vt:lpstr>
      <vt:lpstr>幻灯片 6</vt:lpstr>
      <vt:lpstr>黄老板 创业记</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黄老板   养娃记</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健康保险 </vt:lpstr>
      <vt:lpstr>幻灯片 38</vt:lpstr>
      <vt:lpstr>幻灯片 39</vt:lpstr>
      <vt:lpstr>幻灯片 40</vt:lpstr>
      <vt:lpstr>幻灯片 41</vt:lpstr>
      <vt:lpstr>幻灯片 42</vt:lpstr>
      <vt:lpstr>幻灯片 43</vt:lpstr>
      <vt:lpstr>保险是意义与功用</vt:lpstr>
      <vt:lpstr>脑洞大开：保险公司的盈利秘密</vt:lpstr>
      <vt:lpstr>幻灯片 46</vt:lpstr>
      <vt:lpstr>幻灯片 47</vt:lpstr>
      <vt:lpstr>幻灯片 48</vt:lpstr>
      <vt:lpstr>幻灯片 49</vt:lpstr>
      <vt:lpstr>保险答疑</vt:lpstr>
      <vt:lpstr>保险答疑</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赵丹</cp:lastModifiedBy>
  <cp:revision>190</cp:revision>
  <dcterms:created xsi:type="dcterms:W3CDTF">2014-11-21T01:52:34Z</dcterms:created>
  <dcterms:modified xsi:type="dcterms:W3CDTF">2016-05-03T09:01:29Z</dcterms:modified>
</cp:coreProperties>
</file>